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123"/>
  </p:notesMasterIdLst>
  <p:sldIdLst>
    <p:sldId id="375" r:id="rId2"/>
    <p:sldId id="373" r:id="rId3"/>
    <p:sldId id="374" r:id="rId4"/>
    <p:sldId id="487" r:id="rId5"/>
    <p:sldId id="488" r:id="rId6"/>
    <p:sldId id="489" r:id="rId7"/>
    <p:sldId id="490" r:id="rId8"/>
    <p:sldId id="491" r:id="rId9"/>
    <p:sldId id="492" r:id="rId10"/>
    <p:sldId id="493" r:id="rId11"/>
    <p:sldId id="494" r:id="rId12"/>
    <p:sldId id="294" r:id="rId13"/>
    <p:sldId id="539" r:id="rId14"/>
    <p:sldId id="540" r:id="rId15"/>
    <p:sldId id="384" r:id="rId16"/>
    <p:sldId id="385" r:id="rId17"/>
    <p:sldId id="387" r:id="rId18"/>
    <p:sldId id="451" r:id="rId19"/>
    <p:sldId id="562" r:id="rId20"/>
    <p:sldId id="564" r:id="rId21"/>
    <p:sldId id="563" r:id="rId22"/>
    <p:sldId id="559" r:id="rId23"/>
    <p:sldId id="558" r:id="rId24"/>
    <p:sldId id="560" r:id="rId25"/>
    <p:sldId id="452" r:id="rId26"/>
    <p:sldId id="388" r:id="rId27"/>
    <p:sldId id="548" r:id="rId28"/>
    <p:sldId id="543" r:id="rId29"/>
    <p:sldId id="547" r:id="rId30"/>
    <p:sldId id="470" r:id="rId31"/>
    <p:sldId id="549" r:id="rId32"/>
    <p:sldId id="550" r:id="rId33"/>
    <p:sldId id="551" r:id="rId34"/>
    <p:sldId id="552" r:id="rId35"/>
    <p:sldId id="553" r:id="rId36"/>
    <p:sldId id="554" r:id="rId37"/>
    <p:sldId id="431" r:id="rId38"/>
    <p:sldId id="415" r:id="rId39"/>
    <p:sldId id="566" r:id="rId40"/>
    <p:sldId id="417" r:id="rId41"/>
    <p:sldId id="568" r:id="rId42"/>
    <p:sldId id="567" r:id="rId43"/>
    <p:sldId id="565" r:id="rId44"/>
    <p:sldId id="418" r:id="rId45"/>
    <p:sldId id="419" r:id="rId46"/>
    <p:sldId id="420" r:id="rId47"/>
    <p:sldId id="421" r:id="rId48"/>
    <p:sldId id="422" r:id="rId49"/>
    <p:sldId id="389" r:id="rId50"/>
    <p:sldId id="555" r:id="rId51"/>
    <p:sldId id="556" r:id="rId52"/>
    <p:sldId id="557" r:id="rId53"/>
    <p:sldId id="475" r:id="rId54"/>
    <p:sldId id="570" r:id="rId55"/>
    <p:sldId id="571" r:id="rId56"/>
    <p:sldId id="572" r:id="rId57"/>
    <p:sldId id="573" r:id="rId58"/>
    <p:sldId id="574" r:id="rId59"/>
    <p:sldId id="569" r:id="rId60"/>
    <p:sldId id="576" r:id="rId61"/>
    <p:sldId id="575" r:id="rId62"/>
    <p:sldId id="577" r:id="rId63"/>
    <p:sldId id="578" r:id="rId64"/>
    <p:sldId id="580" r:id="rId65"/>
    <p:sldId id="579" r:id="rId66"/>
    <p:sldId id="464" r:id="rId67"/>
    <p:sldId id="463" r:id="rId68"/>
    <p:sldId id="589" r:id="rId69"/>
    <p:sldId id="459" r:id="rId70"/>
    <p:sldId id="393" r:id="rId71"/>
    <p:sldId id="581" r:id="rId72"/>
    <p:sldId id="582" r:id="rId73"/>
    <p:sldId id="583" r:id="rId74"/>
    <p:sldId id="584" r:id="rId75"/>
    <p:sldId id="590" r:id="rId76"/>
    <p:sldId id="588" r:id="rId77"/>
    <p:sldId id="587" r:id="rId78"/>
    <p:sldId id="591" r:id="rId79"/>
    <p:sldId id="592" r:id="rId80"/>
    <p:sldId id="585" r:id="rId81"/>
    <p:sldId id="586" r:id="rId82"/>
    <p:sldId id="593" r:id="rId83"/>
    <p:sldId id="395" r:id="rId84"/>
    <p:sldId id="396" r:id="rId85"/>
    <p:sldId id="397" r:id="rId86"/>
    <p:sldId id="594" r:id="rId87"/>
    <p:sldId id="612" r:id="rId88"/>
    <p:sldId id="398" r:id="rId89"/>
    <p:sldId id="609" r:id="rId90"/>
    <p:sldId id="611" r:id="rId91"/>
    <p:sldId id="606" r:id="rId92"/>
    <p:sldId id="400" r:id="rId93"/>
    <p:sldId id="401" r:id="rId94"/>
    <p:sldId id="402" r:id="rId95"/>
    <p:sldId id="403" r:id="rId96"/>
    <p:sldId id="478" r:id="rId97"/>
    <p:sldId id="405" r:id="rId98"/>
    <p:sldId id="406" r:id="rId99"/>
    <p:sldId id="604" r:id="rId100"/>
    <p:sldId id="485" r:id="rId101"/>
    <p:sldId id="486" r:id="rId102"/>
    <p:sldId id="512" r:id="rId103"/>
    <p:sldId id="407" r:id="rId104"/>
    <p:sldId id="408" r:id="rId105"/>
    <p:sldId id="605" r:id="rId106"/>
    <p:sldId id="531" r:id="rId107"/>
    <p:sldId id="409" r:id="rId108"/>
    <p:sldId id="599" r:id="rId109"/>
    <p:sldId id="595" r:id="rId110"/>
    <p:sldId id="480" r:id="rId111"/>
    <p:sldId id="597" r:id="rId112"/>
    <p:sldId id="479" r:id="rId113"/>
    <p:sldId id="598" r:id="rId114"/>
    <p:sldId id="596" r:id="rId115"/>
    <p:sldId id="600" r:id="rId116"/>
    <p:sldId id="411" r:id="rId117"/>
    <p:sldId id="412" r:id="rId118"/>
    <p:sldId id="413" r:id="rId119"/>
    <p:sldId id="603" r:id="rId120"/>
    <p:sldId id="602" r:id="rId121"/>
    <p:sldId id="414" r:id="rId122"/>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D0D9"/>
    <a:srgbClr val="009D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82" autoAdjust="0"/>
  </p:normalViewPr>
  <p:slideViewPr>
    <p:cSldViewPr>
      <p:cViewPr varScale="1">
        <p:scale>
          <a:sx n="58" d="100"/>
          <a:sy n="58" d="100"/>
        </p:scale>
        <p:origin x="964" y="5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3A3CD6-0262-4D5F-9FAF-3722F5F092EA}" type="datetimeFigureOut">
              <a:rPr lang="id-ID" smtClean="0"/>
              <a:t>14/06/2023</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7A11C-1170-4B98-B465-7AEECEC21DDD}" type="slidenum">
              <a:rPr lang="id-ID" smtClean="0"/>
              <a:t>‹#›</a:t>
            </a:fld>
            <a:endParaRPr lang="id-ID"/>
          </a:p>
        </p:txBody>
      </p:sp>
    </p:spTree>
    <p:extLst>
      <p:ext uri="{BB962C8B-B14F-4D97-AF65-F5344CB8AC3E}">
        <p14:creationId xmlns:p14="http://schemas.microsoft.com/office/powerpoint/2010/main" val="2560086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1735A5-79F3-4693-95C4-70ED11CD0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595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Mana</a:t>
            </a:r>
            <a:r>
              <a:rPr lang="id-ID" baseline="0" dirty="0"/>
              <a:t> tugas programmer</a:t>
            </a:r>
          </a:p>
          <a:p>
            <a:endParaRPr lang="id-ID" baseline="0" dirty="0"/>
          </a:p>
          <a:p>
            <a:r>
              <a:rPr lang="id-ID" baseline="0" dirty="0"/>
              <a:t>Mana tugas designer </a:t>
            </a:r>
            <a:r>
              <a:rPr lang="id-ID" baseline="0" dirty="0">
                <a:sym typeface="Wingdings" pitchFamily="2" charset="2"/>
              </a:rPr>
              <a:t> membuat antaramuka yang mendekati mental model user, bukan implementation model</a:t>
            </a:r>
            <a:endParaRPr lang="id-ID" baseline="0" dirty="0"/>
          </a:p>
          <a:p>
            <a:endParaRPr lang="id-ID" baseline="0" dirty="0"/>
          </a:p>
          <a:p>
            <a:r>
              <a:rPr lang="id-ID" baseline="0" dirty="0"/>
              <a:t>Mana tugas user</a:t>
            </a:r>
          </a:p>
          <a:p>
            <a:endParaRPr lang="id-ID"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id-ID" sz="1200" b="0" i="0" kern="1200" dirty="0">
                <a:solidFill>
                  <a:schemeClr val="tx1"/>
                </a:solidFill>
                <a:effectLst/>
                <a:latin typeface="+mn-lt"/>
                <a:ea typeface="+mn-ea"/>
                <a:cs typeface="+mn-cs"/>
              </a:rPr>
              <a:t>Jadi</a:t>
            </a:r>
            <a:r>
              <a:rPr lang="id-ID" sz="1200" b="0" i="0" kern="1200" baseline="0" dirty="0">
                <a:solidFill>
                  <a:schemeClr val="tx1"/>
                </a:solidFill>
                <a:effectLst/>
                <a:latin typeface="+mn-lt"/>
                <a:ea typeface="+mn-ea"/>
                <a:cs typeface="+mn-cs"/>
              </a:rPr>
              <a:t> mental model user dipengaruhi oleh seberapa bagus informasi mengenai sistem dipresentasikan ke user</a:t>
            </a:r>
            <a:endParaRPr lang="id-ID" sz="1200" b="0" i="0" kern="1200" dirty="0">
              <a:solidFill>
                <a:schemeClr val="tx1"/>
              </a:solidFill>
              <a:effectLst/>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D627A11C-1170-4B98-B465-7AEECEC21DDD}" type="slidenum">
              <a:rPr lang="id-ID" smtClean="0"/>
              <a:t>30</a:t>
            </a:fld>
            <a:endParaRPr lang="id-ID"/>
          </a:p>
        </p:txBody>
      </p:sp>
    </p:spTree>
    <p:extLst>
      <p:ext uri="{BB962C8B-B14F-4D97-AF65-F5344CB8AC3E}">
        <p14:creationId xmlns:p14="http://schemas.microsoft.com/office/powerpoint/2010/main" val="2205888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id-ID" dirty="0">
              <a:sym typeface="Wingdings" pitchFamily="2" charset="2"/>
            </a:endParaRPr>
          </a:p>
          <a:p>
            <a:endParaRPr lang="id-ID" dirty="0"/>
          </a:p>
        </p:txBody>
      </p:sp>
      <p:sp>
        <p:nvSpPr>
          <p:cNvPr id="4" name="Slide Number Placeholder 3"/>
          <p:cNvSpPr>
            <a:spLocks noGrp="1"/>
          </p:cNvSpPr>
          <p:nvPr>
            <p:ph type="sldNum" sz="quarter" idx="10"/>
          </p:nvPr>
        </p:nvSpPr>
        <p:spPr/>
        <p:txBody>
          <a:bodyPr/>
          <a:lstStyle/>
          <a:p>
            <a:fld id="{B1732CB9-F22D-4FA6-A9E5-14F6069E9907}" type="slidenum">
              <a:rPr lang="id-ID" smtClean="0"/>
              <a:pPr/>
              <a:t>37</a:t>
            </a:fld>
            <a:endParaRPr lang="id-ID"/>
          </a:p>
        </p:txBody>
      </p:sp>
    </p:spTree>
    <p:extLst>
      <p:ext uri="{BB962C8B-B14F-4D97-AF65-F5344CB8AC3E}">
        <p14:creationId xmlns:p14="http://schemas.microsoft.com/office/powerpoint/2010/main" val="3972793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7A11C-1170-4B98-B465-7AEECEC21DDD}" type="slidenum">
              <a:rPr lang="id-ID" smtClean="0"/>
              <a:t>38</a:t>
            </a:fld>
            <a:endParaRPr lang="id-ID"/>
          </a:p>
        </p:txBody>
      </p:sp>
    </p:spTree>
    <p:extLst>
      <p:ext uri="{BB962C8B-B14F-4D97-AF65-F5344CB8AC3E}">
        <p14:creationId xmlns:p14="http://schemas.microsoft.com/office/powerpoint/2010/main" val="3945150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D627A11C-1170-4B98-B465-7AEECEC21DDD}" type="slidenum">
              <a:rPr lang="id-ID" smtClean="0"/>
              <a:t>47</a:t>
            </a:fld>
            <a:endParaRPr lang="id-ID"/>
          </a:p>
        </p:txBody>
      </p:sp>
    </p:spTree>
    <p:extLst>
      <p:ext uri="{BB962C8B-B14F-4D97-AF65-F5344CB8AC3E}">
        <p14:creationId xmlns:p14="http://schemas.microsoft.com/office/powerpoint/2010/main" val="4057943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Perceived affordance: </a:t>
            </a:r>
            <a:r>
              <a:rPr lang="en-US" sz="1200" b="0" i="0" u="none" strike="noStrike" kern="1200" baseline="0" dirty="0">
                <a:solidFill>
                  <a:schemeClr val="tx1"/>
                </a:solidFill>
                <a:latin typeface="+mn-lt"/>
                <a:ea typeface="+mn-ea"/>
                <a:cs typeface="+mn-cs"/>
              </a:rPr>
              <a:t>affordances help people figure out what actions are possible without</a:t>
            </a:r>
            <a:r>
              <a:rPr lang="id-ID"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need for labels or instructions.</a:t>
            </a:r>
            <a:endParaRPr lang="id-ID" sz="1200" b="0" i="0" u="none" strike="noStrike" kern="1200" baseline="0" dirty="0">
              <a:solidFill>
                <a:schemeClr val="tx1"/>
              </a:solidFill>
              <a:latin typeface="+mn-lt"/>
              <a:ea typeface="+mn-ea"/>
              <a:cs typeface="+mn-cs"/>
            </a:endParaRPr>
          </a:p>
          <a:p>
            <a:r>
              <a:rPr lang="id-ID" sz="1200" b="0" i="0" u="none" strike="noStrike" kern="1200" baseline="0" dirty="0">
                <a:solidFill>
                  <a:schemeClr val="tx1"/>
                </a:solidFill>
                <a:latin typeface="+mn-lt"/>
                <a:ea typeface="+mn-ea"/>
                <a:cs typeface="+mn-cs"/>
              </a:rPr>
              <a:t>Need some information to be perceived</a:t>
            </a:r>
          </a:p>
          <a:p>
            <a:r>
              <a:rPr lang="id-ID" sz="1200" b="0" i="0" u="none" strike="noStrike" kern="1200" baseline="0" dirty="0">
                <a:solidFill>
                  <a:schemeClr val="tx1"/>
                </a:solidFill>
                <a:latin typeface="+mn-lt"/>
                <a:ea typeface="+mn-ea"/>
                <a:cs typeface="+mn-cs"/>
              </a:rPr>
              <a:t>Terjadi saat kita belum berinteraksi dengan object</a:t>
            </a:r>
          </a:p>
          <a:p>
            <a:r>
              <a:rPr lang="id-ID" sz="1200" b="0" i="0" u="none" strike="noStrike" kern="1200" baseline="0" dirty="0">
                <a:solidFill>
                  <a:schemeClr val="tx1"/>
                </a:solidFill>
                <a:latin typeface="+mn-lt"/>
                <a:ea typeface="+mn-ea"/>
                <a:cs typeface="+mn-cs"/>
              </a:rPr>
              <a:t>Sangat umum di dunia komputer </a:t>
            </a:r>
            <a:r>
              <a:rPr lang="id-ID" sz="1200" b="0" i="0" u="none" strike="noStrike" kern="1200" baseline="0" dirty="0">
                <a:solidFill>
                  <a:schemeClr val="tx1"/>
                </a:solidFill>
                <a:latin typeface="+mn-lt"/>
                <a:ea typeface="+mn-ea"/>
                <a:cs typeface="+mn-cs"/>
                <a:sym typeface="Wingdings" pitchFamily="2" charset="2"/>
              </a:rPr>
              <a:t> layar bisa diclick/disentuh, tapi tidak semua menghasilkan reaksi</a:t>
            </a:r>
            <a:endParaRPr lang="id-ID" sz="1200" b="0" i="0" u="none" strike="noStrike" kern="1200" baseline="0" dirty="0">
              <a:solidFill>
                <a:schemeClr val="tx1"/>
              </a:solidFill>
              <a:latin typeface="+mn-lt"/>
              <a:ea typeface="+mn-ea"/>
              <a:cs typeface="+mn-cs"/>
            </a:endParaRPr>
          </a:p>
          <a:p>
            <a:r>
              <a:rPr lang="id-ID" dirty="0"/>
              <a:t>Contoh:</a:t>
            </a:r>
            <a:r>
              <a:rPr lang="id-ID" baseline="0" dirty="0"/>
              <a:t> pintu didorong atau ditarik?</a:t>
            </a:r>
          </a:p>
          <a:p>
            <a:endParaRPr lang="id-ID" dirty="0"/>
          </a:p>
          <a:p>
            <a:r>
              <a:rPr lang="id-ID" dirty="0"/>
              <a:t>Hidden affordance: </a:t>
            </a:r>
            <a:r>
              <a:rPr lang="en-US" sz="1200" b="0" i="0" u="none" strike="noStrike" kern="1200" baseline="0" dirty="0">
                <a:solidFill>
                  <a:schemeClr val="tx1"/>
                </a:solidFill>
                <a:latin typeface="+mn-lt"/>
                <a:ea typeface="+mn-ea"/>
                <a:cs typeface="+mn-cs"/>
              </a:rPr>
              <a:t>Affordances exist even if they are not visible. For designers, their</a:t>
            </a:r>
            <a:r>
              <a:rPr lang="id-ID"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visibility is critical: visible affordances provide strong clues to the</a:t>
            </a:r>
            <a:r>
              <a:rPr lang="id-ID" sz="1200" b="0" i="0" u="none" strike="noStrike" kern="1200" baseline="0" dirty="0">
                <a:solidFill>
                  <a:schemeClr val="tx1"/>
                </a:solidFill>
                <a:latin typeface="+mn-lt"/>
                <a:ea typeface="+mn-ea"/>
                <a:cs typeface="+mn-cs"/>
              </a:rPr>
              <a:t> operations of things.</a:t>
            </a:r>
          </a:p>
          <a:p>
            <a:r>
              <a:rPr lang="id-ID" dirty="0"/>
              <a:t>Contoh: MacGyver, Google Search, play di media player dengan click screen</a:t>
            </a:r>
          </a:p>
        </p:txBody>
      </p:sp>
      <p:sp>
        <p:nvSpPr>
          <p:cNvPr id="4" name="Slide Number Placeholder 3"/>
          <p:cNvSpPr>
            <a:spLocks noGrp="1"/>
          </p:cNvSpPr>
          <p:nvPr>
            <p:ph type="sldNum" sz="quarter" idx="10"/>
          </p:nvPr>
        </p:nvSpPr>
        <p:spPr/>
        <p:txBody>
          <a:bodyPr/>
          <a:lstStyle/>
          <a:p>
            <a:fld id="{D627A11C-1170-4B98-B465-7AEECEC21DDD}" type="slidenum">
              <a:rPr lang="id-ID" smtClean="0"/>
              <a:t>66</a:t>
            </a:fld>
            <a:endParaRPr lang="id-ID"/>
          </a:p>
        </p:txBody>
      </p:sp>
    </p:spTree>
    <p:extLst>
      <p:ext uri="{BB962C8B-B14F-4D97-AF65-F5344CB8AC3E}">
        <p14:creationId xmlns:p14="http://schemas.microsoft.com/office/powerpoint/2010/main" val="166813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Contoh</a:t>
            </a:r>
            <a:r>
              <a:rPr lang="en-US" dirty="0"/>
              <a:t> lain: scroll</a:t>
            </a:r>
            <a:r>
              <a:rPr lang="en-US" baseline="0" dirty="0"/>
              <a:t> bar</a:t>
            </a:r>
            <a:endParaRPr lang="id-ID" dirty="0"/>
          </a:p>
        </p:txBody>
      </p:sp>
      <p:sp>
        <p:nvSpPr>
          <p:cNvPr id="4" name="Slide Number Placeholder 3"/>
          <p:cNvSpPr>
            <a:spLocks noGrp="1"/>
          </p:cNvSpPr>
          <p:nvPr>
            <p:ph type="sldNum" sz="quarter" idx="10"/>
          </p:nvPr>
        </p:nvSpPr>
        <p:spPr/>
        <p:txBody>
          <a:bodyPr/>
          <a:lstStyle/>
          <a:p>
            <a:fld id="{D627A11C-1170-4B98-B465-7AEECEC21DDD}" type="slidenum">
              <a:rPr lang="id-ID" smtClean="0"/>
              <a:t>84</a:t>
            </a:fld>
            <a:endParaRPr lang="id-ID"/>
          </a:p>
        </p:txBody>
      </p:sp>
    </p:spTree>
    <p:extLst>
      <p:ext uri="{BB962C8B-B14F-4D97-AF65-F5344CB8AC3E}">
        <p14:creationId xmlns:p14="http://schemas.microsoft.com/office/powerpoint/2010/main" val="3487205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D627A11C-1170-4B98-B465-7AEECEC21DDD}" type="slidenum">
              <a:rPr lang="id-ID" smtClean="0"/>
              <a:t>85</a:t>
            </a:fld>
            <a:endParaRPr lang="id-ID"/>
          </a:p>
        </p:txBody>
      </p:sp>
    </p:spTree>
    <p:extLst>
      <p:ext uri="{BB962C8B-B14F-4D97-AF65-F5344CB8AC3E}">
        <p14:creationId xmlns:p14="http://schemas.microsoft.com/office/powerpoint/2010/main" val="403119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7A11C-1170-4B98-B465-7AEECEC21DDD}" type="slidenum">
              <a:rPr lang="id-ID" smtClean="0"/>
              <a:t>88</a:t>
            </a:fld>
            <a:endParaRPr lang="id-ID"/>
          </a:p>
        </p:txBody>
      </p:sp>
    </p:spTree>
    <p:extLst>
      <p:ext uri="{BB962C8B-B14F-4D97-AF65-F5344CB8AC3E}">
        <p14:creationId xmlns:p14="http://schemas.microsoft.com/office/powerpoint/2010/main" val="2929815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a:t>Suara mobil, kalau</a:t>
            </a:r>
            <a:r>
              <a:rPr lang="id-ID" baseline="0" dirty="0"/>
              <a:t> mobil di rem, mobil akan semakin pelan, speedmeter menunjukkan kecepatan</a:t>
            </a:r>
            <a:endParaRPr lang="id-ID"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Good feedback allows users to answer necessary action questions such as "What happened?" and "What does it mean?"</a:t>
            </a:r>
            <a:br>
              <a:rPr lang="en-US" sz="1200" b="0" i="0" kern="1200" dirty="0">
                <a:solidFill>
                  <a:schemeClr val="tx1"/>
                </a:solidFill>
                <a:effectLst/>
                <a:latin typeface="+mn-lt"/>
                <a:ea typeface="+mn-ea"/>
                <a:cs typeface="+mn-cs"/>
              </a:rPr>
            </a:br>
            <a:br>
              <a:rPr lang="en-US" dirty="0"/>
            </a:br>
            <a:r>
              <a:rPr lang="en-US" dirty="0">
                <a:effectLst/>
              </a:rPr>
              <a:t>Something good to keep in mind is that feedback should not only get the user's attention to let them know something happened, but it should be specific enough that the user has all the information they need to take action.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r>
              <a:rPr lang="id-ID" dirty="0"/>
              <a:t>Feedback yang baik mempermudah user mengetahui apakah intention-nya mendekati goal</a:t>
            </a:r>
          </a:p>
          <a:p>
            <a:r>
              <a:rPr lang="id-ID" dirty="0"/>
              <a:t>Feedback yang baik mempermudah user mempelajari sistem</a:t>
            </a:r>
          </a:p>
          <a:p>
            <a:r>
              <a:rPr lang="id-ID" dirty="0"/>
              <a:t>Pastikan feedback tidak membingungkan user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627A11C-1170-4B98-B465-7AEECEC21DDD}" type="slidenum">
              <a:rPr lang="id-ID" smtClean="0"/>
              <a:t>95</a:t>
            </a:fld>
            <a:endParaRPr lang="id-ID"/>
          </a:p>
        </p:txBody>
      </p:sp>
    </p:spTree>
    <p:extLst>
      <p:ext uri="{BB962C8B-B14F-4D97-AF65-F5344CB8AC3E}">
        <p14:creationId xmlns:p14="http://schemas.microsoft.com/office/powerpoint/2010/main" val="4114299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D3DEA0B2-8391-4728-8676-DCC851957673}" type="slidenum">
              <a:rPr lang="en-US" altLang="en-US"/>
              <a:pPr eaLnBrk="1" hangingPunct="1">
                <a:spcBef>
                  <a:spcPct val="0"/>
                </a:spcBef>
              </a:pPr>
              <a:t>102</a:t>
            </a:fld>
            <a:endParaRPr lang="en-US" altLang="en-US"/>
          </a:p>
        </p:txBody>
      </p:sp>
      <p:sp>
        <p:nvSpPr>
          <p:cNvPr id="89091" name="Rectangle 2"/>
          <p:cNvSpPr>
            <a:spLocks noGrp="1" noRot="1" noChangeAspect="1" noChangeArrowheads="1" noTextEdit="1"/>
          </p:cNvSpPr>
          <p:nvPr>
            <p:ph type="sldImg"/>
          </p:nvPr>
        </p:nvSpPr>
        <p:spPr>
          <a:solidFill>
            <a:srgbClr val="FFFFFF"/>
          </a:solidFill>
          <a:ln/>
        </p:spPr>
      </p:sp>
      <p:sp>
        <p:nvSpPr>
          <p:cNvPr id="89092" name="Rectangle 3"/>
          <p:cNvSpPr>
            <a:spLocks noGrp="1" noChangeArrowheads="1"/>
          </p:cNvSpPr>
          <p:nvPr>
            <p:ph type="body" idx="1"/>
          </p:nvPr>
        </p:nvSpPr>
        <p:spPr>
          <a:solidFill>
            <a:srgbClr val="FFFFFF"/>
          </a:solidFill>
          <a:ln>
            <a:solidFill>
              <a:srgbClr val="000000"/>
            </a:solidFill>
          </a:ln>
        </p:spPr>
        <p:txBody>
          <a:bodyPr/>
          <a:lstStyle/>
          <a:p>
            <a:endParaRPr lang="en-US" altLang="en-US" dirty="0"/>
          </a:p>
        </p:txBody>
      </p:sp>
    </p:spTree>
    <p:extLst>
      <p:ext uri="{BB962C8B-B14F-4D97-AF65-F5344CB8AC3E}">
        <p14:creationId xmlns:p14="http://schemas.microsoft.com/office/powerpoint/2010/main" val="1921507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627A11C-1170-4B98-B465-7AEECEC21DDD}" type="slidenum">
              <a:rPr lang="id-ID" smtClean="0"/>
              <a:t>12</a:t>
            </a:fld>
            <a:endParaRPr lang="id-ID"/>
          </a:p>
        </p:txBody>
      </p:sp>
    </p:spTree>
    <p:extLst>
      <p:ext uri="{BB962C8B-B14F-4D97-AF65-F5344CB8AC3E}">
        <p14:creationId xmlns:p14="http://schemas.microsoft.com/office/powerpoint/2010/main" val="305408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7A11C-1170-4B98-B465-7AEECEC21DDD}" type="slidenum">
              <a:rPr lang="id-ID" smtClean="0"/>
              <a:t>107</a:t>
            </a:fld>
            <a:endParaRPr lang="id-ID"/>
          </a:p>
        </p:txBody>
      </p:sp>
    </p:spTree>
    <p:extLst>
      <p:ext uri="{BB962C8B-B14F-4D97-AF65-F5344CB8AC3E}">
        <p14:creationId xmlns:p14="http://schemas.microsoft.com/office/powerpoint/2010/main" val="1378240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7A11C-1170-4B98-B465-7AEECEC21DDD}" type="slidenum">
              <a:rPr lang="id-ID" smtClean="0"/>
              <a:t>109</a:t>
            </a:fld>
            <a:endParaRPr lang="id-ID"/>
          </a:p>
        </p:txBody>
      </p:sp>
    </p:spTree>
    <p:extLst>
      <p:ext uri="{BB962C8B-B14F-4D97-AF65-F5344CB8AC3E}">
        <p14:creationId xmlns:p14="http://schemas.microsoft.com/office/powerpoint/2010/main" val="1489607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Tidak</a:t>
            </a:r>
            <a:r>
              <a:rPr lang="en-US" dirty="0"/>
              <a:t> </a:t>
            </a:r>
            <a:r>
              <a:rPr lang="en-US" dirty="0" err="1"/>
              <a:t>masalah</a:t>
            </a:r>
            <a:r>
              <a:rPr lang="en-US" dirty="0"/>
              <a:t> </a:t>
            </a:r>
            <a:r>
              <a:rPr lang="en-US" dirty="0" err="1"/>
              <a:t>jika</a:t>
            </a:r>
            <a:r>
              <a:rPr lang="en-US" dirty="0"/>
              <a:t> </a:t>
            </a:r>
            <a:r>
              <a:rPr lang="en-US" dirty="0" err="1"/>
              <a:t>anda</a:t>
            </a:r>
            <a:r>
              <a:rPr lang="en-US" dirty="0"/>
              <a:t> salah di </a:t>
            </a:r>
            <a:r>
              <a:rPr lang="en-US" dirty="0" err="1"/>
              <a:t>percobaan</a:t>
            </a:r>
            <a:r>
              <a:rPr lang="en-US" dirty="0"/>
              <a:t> </a:t>
            </a:r>
            <a:r>
              <a:rPr lang="en-US" dirty="0" err="1"/>
              <a:t>pertama</a:t>
            </a:r>
            <a:r>
              <a:rPr lang="en-US" dirty="0"/>
              <a:t>. </a:t>
            </a:r>
          </a:p>
          <a:p>
            <a:r>
              <a:rPr lang="en-US" dirty="0" err="1"/>
              <a:t>Tidak</a:t>
            </a:r>
            <a:r>
              <a:rPr lang="en-US" dirty="0"/>
              <a:t> </a:t>
            </a:r>
            <a:r>
              <a:rPr lang="en-US" dirty="0" err="1"/>
              <a:t>masalah</a:t>
            </a:r>
            <a:r>
              <a:rPr lang="en-US" dirty="0"/>
              <a:t> </a:t>
            </a:r>
            <a:r>
              <a:rPr lang="en-US" dirty="0" err="1"/>
              <a:t>jika</a:t>
            </a:r>
            <a:r>
              <a:rPr lang="en-US" dirty="0"/>
              <a:t> </a:t>
            </a:r>
            <a:r>
              <a:rPr lang="en-US" dirty="0" err="1"/>
              <a:t>anda</a:t>
            </a:r>
            <a:r>
              <a:rPr lang="en-US" dirty="0"/>
              <a:t> </a:t>
            </a:r>
            <a:r>
              <a:rPr lang="en-US" dirty="0" err="1"/>
              <a:t>harus</a:t>
            </a:r>
            <a:r>
              <a:rPr lang="en-US" dirty="0"/>
              <a:t> </a:t>
            </a:r>
            <a:r>
              <a:rPr lang="en-US" dirty="0" err="1"/>
              <a:t>membaca</a:t>
            </a:r>
            <a:r>
              <a:rPr lang="en-US" dirty="0"/>
              <a:t> </a:t>
            </a:r>
            <a:r>
              <a:rPr lang="en-US" dirty="0" err="1"/>
              <a:t>buku</a:t>
            </a:r>
            <a:r>
              <a:rPr lang="en-US" dirty="0"/>
              <a:t> </a:t>
            </a:r>
            <a:r>
              <a:rPr lang="en-US" dirty="0" err="1"/>
              <a:t>atau</a:t>
            </a:r>
            <a:r>
              <a:rPr lang="en-US" dirty="0"/>
              <a:t> </a:t>
            </a:r>
            <a:r>
              <a:rPr lang="en-US" dirty="0" err="1"/>
              <a:t>minta</a:t>
            </a:r>
            <a:r>
              <a:rPr lang="en-US" dirty="0"/>
              <a:t> </a:t>
            </a:r>
            <a:r>
              <a:rPr lang="en-US" dirty="0" err="1"/>
              <a:t>diajarkan</a:t>
            </a:r>
            <a:r>
              <a:rPr lang="en-US" dirty="0"/>
              <a:t> </a:t>
            </a:r>
            <a:r>
              <a:rPr lang="en-US" dirty="0" err="1"/>
              <a:t>seseorang</a:t>
            </a:r>
            <a:r>
              <a:rPr lang="en-US" dirty="0"/>
              <a:t>. </a:t>
            </a:r>
          </a:p>
          <a:p>
            <a:r>
              <a:rPr lang="en-US" dirty="0"/>
              <a:t>Tapi </a:t>
            </a:r>
            <a:r>
              <a:rPr lang="en-US" dirty="0" err="1"/>
              <a:t>akan</a:t>
            </a:r>
            <a:r>
              <a:rPr lang="en-US" dirty="0"/>
              <a:t> </a:t>
            </a:r>
            <a:r>
              <a:rPr lang="en-US" dirty="0" err="1"/>
              <a:t>jadi</a:t>
            </a:r>
            <a:r>
              <a:rPr lang="en-US" dirty="0"/>
              <a:t> </a:t>
            </a:r>
            <a:r>
              <a:rPr lang="en-US" dirty="0" err="1"/>
              <a:t>masalah</a:t>
            </a:r>
            <a:r>
              <a:rPr lang="en-US" dirty="0"/>
              <a:t> </a:t>
            </a:r>
            <a:r>
              <a:rPr lang="en-US" dirty="0" err="1"/>
              <a:t>jika</a:t>
            </a:r>
            <a:r>
              <a:rPr lang="en-US" dirty="0"/>
              <a:t> </a:t>
            </a:r>
            <a:r>
              <a:rPr lang="en-US" dirty="0" err="1"/>
              <a:t>anda</a:t>
            </a:r>
            <a:r>
              <a:rPr lang="en-US" dirty="0"/>
              <a:t> </a:t>
            </a:r>
            <a:r>
              <a:rPr lang="en-US" dirty="0" err="1"/>
              <a:t>harus</a:t>
            </a:r>
            <a:r>
              <a:rPr lang="en-US" dirty="0"/>
              <a:t> </a:t>
            </a:r>
            <a:r>
              <a:rPr lang="en-US" dirty="0" err="1"/>
              <a:t>melakukan</a:t>
            </a:r>
            <a:r>
              <a:rPr lang="en-US" dirty="0"/>
              <a:t> </a:t>
            </a:r>
            <a:r>
              <a:rPr lang="en-US" dirty="0" err="1"/>
              <a:t>hal</a:t>
            </a:r>
            <a:r>
              <a:rPr lang="en-US" dirty="0"/>
              <a:t> yang </a:t>
            </a:r>
            <a:r>
              <a:rPr lang="en-US" dirty="0" err="1"/>
              <a:t>sama</a:t>
            </a:r>
            <a:r>
              <a:rPr lang="en-US" dirty="0"/>
              <a:t> </a:t>
            </a:r>
            <a:r>
              <a:rPr lang="en-US" dirty="0" err="1"/>
              <a:t>untuk</a:t>
            </a:r>
            <a:r>
              <a:rPr lang="en-US" dirty="0"/>
              <a:t> </a:t>
            </a:r>
            <a:r>
              <a:rPr lang="en-US" dirty="0" err="1"/>
              <a:t>kedua</a:t>
            </a:r>
            <a:r>
              <a:rPr lang="en-US" dirty="0"/>
              <a:t> </a:t>
            </a:r>
            <a:r>
              <a:rPr lang="en-US" dirty="0" err="1"/>
              <a:t>kalinya</a:t>
            </a:r>
            <a:r>
              <a:rPr lang="en-US" dirty="0"/>
              <a:t> “ </a:t>
            </a:r>
          </a:p>
          <a:p>
            <a:endParaRPr lang="en-US" dirty="0"/>
          </a:p>
        </p:txBody>
      </p:sp>
      <p:sp>
        <p:nvSpPr>
          <p:cNvPr id="4" name="Slide Number Placeholder 3"/>
          <p:cNvSpPr>
            <a:spLocks noGrp="1"/>
          </p:cNvSpPr>
          <p:nvPr>
            <p:ph type="sldNum" sz="quarter" idx="5"/>
          </p:nvPr>
        </p:nvSpPr>
        <p:spPr/>
        <p:txBody>
          <a:bodyPr/>
          <a:lstStyle/>
          <a:p>
            <a:fld id="{D627A11C-1170-4B98-B465-7AEECEC21DDD}" type="slidenum">
              <a:rPr lang="id-ID" smtClean="0"/>
              <a:t>13</a:t>
            </a:fld>
            <a:endParaRPr lang="id-ID"/>
          </a:p>
        </p:txBody>
      </p:sp>
    </p:spTree>
    <p:extLst>
      <p:ext uri="{BB962C8B-B14F-4D97-AF65-F5344CB8AC3E}">
        <p14:creationId xmlns:p14="http://schemas.microsoft.com/office/powerpoint/2010/main" val="217274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D627A11C-1170-4B98-B465-7AEECEC21DDD}" type="slidenum">
              <a:rPr lang="id-ID" smtClean="0"/>
              <a:t>14</a:t>
            </a:fld>
            <a:endParaRPr lang="id-ID"/>
          </a:p>
        </p:txBody>
      </p:sp>
    </p:spTree>
    <p:extLst>
      <p:ext uri="{BB962C8B-B14F-4D97-AF65-F5344CB8AC3E}">
        <p14:creationId xmlns:p14="http://schemas.microsoft.com/office/powerpoint/2010/main" val="79356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Norman’s Seven Fundamental Principles of Design </a:t>
            </a:r>
            <a:r>
              <a:rPr lang="en-US" dirty="0" err="1"/>
              <a:t>terdapat</a:t>
            </a:r>
            <a:r>
              <a:rPr lang="en-US" dirty="0"/>
              <a:t> </a:t>
            </a:r>
            <a:r>
              <a:rPr lang="en-US" dirty="0" err="1"/>
              <a:t>dalam</a:t>
            </a:r>
            <a:r>
              <a:rPr lang="en-US" dirty="0"/>
              <a:t> </a:t>
            </a:r>
            <a:r>
              <a:rPr lang="en-US" dirty="0" err="1"/>
              <a:t>buku</a:t>
            </a:r>
            <a:r>
              <a:rPr lang="en-US" dirty="0"/>
              <a:t> The </a:t>
            </a:r>
            <a:r>
              <a:rPr lang="id-ID" dirty="0"/>
              <a:t>Design </a:t>
            </a:r>
            <a:r>
              <a:rPr lang="en-US" dirty="0"/>
              <a:t>O</a:t>
            </a:r>
            <a:r>
              <a:rPr lang="id-ID" dirty="0"/>
              <a:t>f Everyday Things</a:t>
            </a:r>
            <a:endParaRPr lang="en-US" dirty="0"/>
          </a:p>
          <a:p>
            <a:endParaRPr lang="en-US" dirty="0"/>
          </a:p>
          <a:p>
            <a:r>
              <a:rPr lang="en-US" dirty="0"/>
              <a:t>Norman’s principle </a:t>
            </a:r>
            <a:r>
              <a:rPr lang="en-US" dirty="0" err="1"/>
              <a:t>dibuat</a:t>
            </a:r>
            <a:r>
              <a:rPr lang="en-US" dirty="0"/>
              <a:t> </a:t>
            </a:r>
            <a:r>
              <a:rPr lang="en-US" dirty="0" err="1"/>
              <a:t>untuk</a:t>
            </a:r>
            <a:r>
              <a:rPr lang="en-US" dirty="0"/>
              <a:t> </a:t>
            </a:r>
            <a:r>
              <a:rPr lang="en-US" dirty="0" err="1"/>
              <a:t>membantu</a:t>
            </a:r>
            <a:r>
              <a:rPr lang="en-US" dirty="0"/>
              <a:t> </a:t>
            </a:r>
            <a:r>
              <a:rPr lang="en-US" dirty="0" err="1"/>
              <a:t>mendesain</a:t>
            </a:r>
            <a:r>
              <a:rPr lang="en-US" dirty="0"/>
              <a:t> </a:t>
            </a:r>
            <a:r>
              <a:rPr lang="en-US" dirty="0" err="1"/>
              <a:t>produk</a:t>
            </a:r>
            <a:r>
              <a:rPr lang="en-US" dirty="0"/>
              <a:t>, </a:t>
            </a:r>
            <a:r>
              <a:rPr lang="en-US" dirty="0" err="1"/>
              <a:t>tidak</a:t>
            </a:r>
            <a:r>
              <a:rPr lang="en-US" dirty="0"/>
              <a:t> </a:t>
            </a:r>
            <a:r>
              <a:rPr lang="en-US" dirty="0" err="1"/>
              <a:t>harus</a:t>
            </a:r>
            <a:r>
              <a:rPr lang="en-US" dirty="0"/>
              <a:t> </a:t>
            </a:r>
            <a:r>
              <a:rPr lang="en-US" dirty="0" err="1"/>
              <a:t>sistem</a:t>
            </a:r>
            <a:r>
              <a:rPr lang="en-US" dirty="0"/>
              <a:t> </a:t>
            </a:r>
            <a:r>
              <a:rPr lang="en-US" dirty="0" err="1"/>
              <a:t>interaktif</a:t>
            </a:r>
            <a:endParaRPr lang="en-US" dirty="0"/>
          </a:p>
          <a:p>
            <a:endParaRPr lang="en-US" dirty="0"/>
          </a:p>
          <a:p>
            <a:endParaRPr lang="en-US" dirty="0"/>
          </a:p>
          <a:p>
            <a:r>
              <a:rPr lang="en-US" dirty="0"/>
              <a:t>Formal Education: </a:t>
            </a:r>
            <a:r>
              <a:rPr lang="en-US" dirty="0" err="1"/>
              <a:t>Teknik</a:t>
            </a:r>
            <a:r>
              <a:rPr lang="en-US" dirty="0"/>
              <a:t> </a:t>
            </a:r>
            <a:r>
              <a:rPr lang="en-US" dirty="0" err="1"/>
              <a:t>Elektro</a:t>
            </a:r>
            <a:r>
              <a:rPr lang="en-US" dirty="0"/>
              <a:t> (S1 di MIT </a:t>
            </a:r>
            <a:r>
              <a:rPr lang="en-US" dirty="0" err="1"/>
              <a:t>dan</a:t>
            </a:r>
            <a:r>
              <a:rPr lang="en-US" dirty="0"/>
              <a:t> S2 di Pennsylvania) </a:t>
            </a:r>
            <a:r>
              <a:rPr lang="en-US" dirty="0" err="1"/>
              <a:t>dan</a:t>
            </a:r>
            <a:r>
              <a:rPr lang="en-US" dirty="0"/>
              <a:t> </a:t>
            </a:r>
            <a:r>
              <a:rPr lang="en-US" dirty="0" err="1"/>
              <a:t>Psikologi</a:t>
            </a:r>
            <a:r>
              <a:rPr lang="en-US" dirty="0"/>
              <a:t> (S3 di Pennsylvania)</a:t>
            </a:r>
          </a:p>
          <a:p>
            <a:r>
              <a:rPr lang="en-US" sz="1200" b="0" i="0" kern="1200" dirty="0">
                <a:solidFill>
                  <a:schemeClr val="tx1"/>
                </a:solidFill>
                <a:effectLst/>
                <a:latin typeface="+mn-lt"/>
                <a:ea typeface="+mn-ea"/>
                <a:cs typeface="+mn-cs"/>
              </a:rPr>
              <a:t>Professor of Cognitive Science &amp; Psychology, emeritus, University of California, San Diego. (1993 – present)</a:t>
            </a:r>
            <a:endParaRPr lang="en-US" dirty="0"/>
          </a:p>
          <a:p>
            <a:r>
              <a:rPr lang="en-US" dirty="0" err="1"/>
              <a:t>Direktur</a:t>
            </a:r>
            <a:r>
              <a:rPr lang="en-US" baseline="0" dirty="0"/>
              <a:t> di Design Lab di </a:t>
            </a:r>
            <a:r>
              <a:rPr lang="en-US" sz="1200" b="0" i="0" kern="1200" dirty="0">
                <a:solidFill>
                  <a:schemeClr val="tx1"/>
                </a:solidFill>
                <a:effectLst/>
                <a:latin typeface="+mn-lt"/>
                <a:ea typeface="+mn-ea"/>
                <a:cs typeface="+mn-cs"/>
              </a:rPr>
              <a:t> University of California, San Diego</a:t>
            </a:r>
            <a:r>
              <a:rPr lang="en-US" sz="1200" b="0" i="0" kern="1200" baseline="0" dirty="0">
                <a:solidFill>
                  <a:schemeClr val="tx1"/>
                </a:solidFill>
                <a:effectLst/>
                <a:latin typeface="+mn-lt"/>
                <a:ea typeface="+mn-ea"/>
                <a:cs typeface="+mn-cs"/>
              </a:rPr>
              <a:t> (2014 – present)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Co-founder</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Nielsen Norman group</a:t>
            </a:r>
            <a:r>
              <a:rPr lang="en-US" sz="1200" b="0" i="0" kern="1200" baseline="0" dirty="0">
                <a:solidFill>
                  <a:schemeClr val="tx1"/>
                </a:solidFill>
                <a:effectLst/>
                <a:latin typeface="+mn-lt"/>
                <a:ea typeface="+mn-ea"/>
                <a:cs typeface="+mn-cs"/>
              </a:rPr>
              <a:t> (1998 – present)</a:t>
            </a:r>
          </a:p>
          <a:p>
            <a:r>
              <a:rPr lang="en-US" sz="1200" b="0" i="0" kern="1200" baseline="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We help companies move toward human-centered products and internet interaction, the better to play a major role in the new world of customer-centered goods and services)</a:t>
            </a:r>
          </a:p>
          <a:p>
            <a:r>
              <a:rPr lang="en-US" sz="1200" b="0" i="0" kern="1200" dirty="0">
                <a:solidFill>
                  <a:schemeClr val="tx1"/>
                </a:solidFill>
                <a:effectLst/>
                <a:latin typeface="+mn-lt"/>
                <a:ea typeface="+mn-ea"/>
                <a:cs typeface="+mn-cs"/>
              </a:rPr>
              <a:t>The Nielsen Norman group shares a common goal: by focusing upon people, we create products and services that enhance customer satisfaction, that maintain relationships, and increase sales.</a:t>
            </a:r>
            <a:endParaRPr lang="en-US" dirty="0"/>
          </a:p>
        </p:txBody>
      </p:sp>
      <p:sp>
        <p:nvSpPr>
          <p:cNvPr id="4" name="Slide Number Placeholder 3"/>
          <p:cNvSpPr>
            <a:spLocks noGrp="1"/>
          </p:cNvSpPr>
          <p:nvPr>
            <p:ph type="sldNum" sz="quarter" idx="10"/>
          </p:nvPr>
        </p:nvSpPr>
        <p:spPr/>
        <p:txBody>
          <a:bodyPr/>
          <a:lstStyle/>
          <a:p>
            <a:fld id="{D627A11C-1170-4B98-B465-7AEECEC21DDD}" type="slidenum">
              <a:rPr lang="id-ID" smtClean="0"/>
              <a:t>16</a:t>
            </a:fld>
            <a:endParaRPr lang="id-ID"/>
          </a:p>
        </p:txBody>
      </p:sp>
    </p:spTree>
    <p:extLst>
      <p:ext uri="{BB962C8B-B14F-4D97-AF65-F5344CB8AC3E}">
        <p14:creationId xmlns:p14="http://schemas.microsoft.com/office/powerpoint/2010/main" val="724373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Discoverability: Is it possible to even</a:t>
            </a:r>
            <a:r>
              <a:rPr lang="id-ID"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figure out what actions are possible and where and how to perform</a:t>
            </a:r>
            <a:r>
              <a:rPr lang="id-ID" sz="1200" b="0" i="0" u="none" strike="noStrike" kern="1200" baseline="0" dirty="0">
                <a:solidFill>
                  <a:schemeClr val="tx1"/>
                </a:solidFill>
                <a:latin typeface="+mn-lt"/>
                <a:ea typeface="+mn-ea"/>
                <a:cs typeface="+mn-cs"/>
              </a:rPr>
              <a:t> them?</a:t>
            </a:r>
          </a:p>
          <a:p>
            <a:endParaRPr lang="id-ID"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Understanding: What does it all mean? How is the</a:t>
            </a:r>
            <a:r>
              <a:rPr lang="id-ID"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product supposed to be used? What do all the different controls</a:t>
            </a:r>
            <a:r>
              <a:rPr lang="id-ID" sz="1200" b="0" i="0" u="none" strike="noStrike" kern="1200" baseline="0" dirty="0">
                <a:solidFill>
                  <a:schemeClr val="tx1"/>
                </a:solidFill>
                <a:latin typeface="+mn-lt"/>
                <a:ea typeface="+mn-ea"/>
                <a:cs typeface="+mn-cs"/>
              </a:rPr>
              <a:t> and settings mean?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627A11C-1170-4B98-B465-7AEECEC21DDD}" type="slidenum">
              <a:rPr lang="id-ID" smtClean="0"/>
              <a:t>17</a:t>
            </a:fld>
            <a:endParaRPr lang="id-ID"/>
          </a:p>
        </p:txBody>
      </p:sp>
    </p:spTree>
    <p:extLst>
      <p:ext uri="{BB962C8B-B14F-4D97-AF65-F5344CB8AC3E}">
        <p14:creationId xmlns:p14="http://schemas.microsoft.com/office/powerpoint/2010/main" val="1682921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Discoverability: Is it possible to even</a:t>
            </a:r>
            <a:r>
              <a:rPr lang="id-ID"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figure out what actions are possible and where and how to perform</a:t>
            </a:r>
            <a:r>
              <a:rPr lang="id-ID" sz="1200" b="0" i="0" u="none" strike="noStrike" kern="1200" baseline="0" dirty="0">
                <a:solidFill>
                  <a:schemeClr val="tx1"/>
                </a:solidFill>
                <a:latin typeface="+mn-lt"/>
                <a:ea typeface="+mn-ea"/>
                <a:cs typeface="+mn-cs"/>
              </a:rPr>
              <a:t> them?</a:t>
            </a:r>
          </a:p>
          <a:p>
            <a:endParaRPr lang="id-ID"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Understanding: What does it all mean? How is the</a:t>
            </a:r>
            <a:r>
              <a:rPr lang="id-ID"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product supposed to be used? What do all the different controls</a:t>
            </a:r>
            <a:r>
              <a:rPr lang="id-ID" sz="1200" b="0" i="0" u="none" strike="noStrike" kern="1200" baseline="0" dirty="0">
                <a:solidFill>
                  <a:schemeClr val="tx1"/>
                </a:solidFill>
                <a:latin typeface="+mn-lt"/>
                <a:ea typeface="+mn-ea"/>
                <a:cs typeface="+mn-cs"/>
              </a:rPr>
              <a:t> and settings mean?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627A11C-1170-4B98-B465-7AEECEC21DDD}" type="slidenum">
              <a:rPr lang="id-ID" smtClean="0"/>
              <a:t>25</a:t>
            </a:fld>
            <a:endParaRPr lang="id-ID"/>
          </a:p>
        </p:txBody>
      </p:sp>
    </p:spTree>
    <p:extLst>
      <p:ext uri="{BB962C8B-B14F-4D97-AF65-F5344CB8AC3E}">
        <p14:creationId xmlns:p14="http://schemas.microsoft.com/office/powerpoint/2010/main" val="2482149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id-ID" dirty="0"/>
              <a:t>Mengarahkan mental model user ke model yang diinginkan</a:t>
            </a:r>
          </a:p>
          <a:p>
            <a:endParaRPr lang="en-US" dirty="0"/>
          </a:p>
        </p:txBody>
      </p:sp>
      <p:sp>
        <p:nvSpPr>
          <p:cNvPr id="4" name="Slide Number Placeholder 3"/>
          <p:cNvSpPr>
            <a:spLocks noGrp="1"/>
          </p:cNvSpPr>
          <p:nvPr>
            <p:ph type="sldNum" sz="quarter" idx="10"/>
          </p:nvPr>
        </p:nvSpPr>
        <p:spPr/>
        <p:txBody>
          <a:bodyPr/>
          <a:lstStyle/>
          <a:p>
            <a:fld id="{D627A11C-1170-4B98-B465-7AEECEC21DDD}" type="slidenum">
              <a:rPr lang="id-ID" smtClean="0"/>
              <a:t>28</a:t>
            </a:fld>
            <a:endParaRPr lang="id-ID"/>
          </a:p>
        </p:txBody>
      </p:sp>
    </p:spTree>
    <p:extLst>
      <p:ext uri="{BB962C8B-B14F-4D97-AF65-F5344CB8AC3E}">
        <p14:creationId xmlns:p14="http://schemas.microsoft.com/office/powerpoint/2010/main" val="4256398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Ini gambar</a:t>
            </a:r>
            <a:r>
              <a:rPr lang="id-ID" baseline="0" dirty="0"/>
              <a:t> yang tepat.</a:t>
            </a:r>
          </a:p>
          <a:p>
            <a:endParaRPr lang="id-ID" baseline="0" dirty="0"/>
          </a:p>
          <a:p>
            <a:r>
              <a:rPr lang="id-ID" baseline="0" dirty="0"/>
              <a:t>Conceptual model: model milik designer mengenai konsep kerja sistem</a:t>
            </a:r>
          </a:p>
          <a:p>
            <a:r>
              <a:rPr lang="id-ID" baseline="0" dirty="0"/>
              <a:t>Mental model: model asumsi user mengenai cara kerja sistem</a:t>
            </a:r>
          </a:p>
          <a:p>
            <a:r>
              <a:rPr lang="id-ID" baseline="0" dirty="0"/>
              <a:t>System image: interface sistem yang diciptakan designer dan yang sesungguhnya dilihat dan digunakan oleh user. System image menyangkut produk beserta manual, help, dan lain-lain</a:t>
            </a:r>
          </a:p>
          <a:p>
            <a:endParaRPr lang="id-ID" baseline="0" dirty="0"/>
          </a:p>
          <a:p>
            <a:r>
              <a:rPr lang="id-ID" baseline="0" dirty="0"/>
              <a:t>Designer berinteraksi dengan user melalui system image. </a:t>
            </a:r>
          </a:p>
          <a:p>
            <a:endParaRPr lang="id-ID" baseline="0" dirty="0"/>
          </a:p>
          <a:p>
            <a:r>
              <a:rPr lang="en-US" sz="1200" b="0" i="0" kern="1200" dirty="0">
                <a:solidFill>
                  <a:schemeClr val="tx1"/>
                </a:solidFill>
                <a:effectLst/>
                <a:latin typeface="+mn-lt"/>
                <a:ea typeface="+mn-ea"/>
                <a:cs typeface="+mn-cs"/>
              </a:rPr>
              <a:t>For people to use a product successfully, they must have the same mental model (the user's model) as that of the designer (the designer's model). </a:t>
            </a:r>
            <a:endParaRPr lang="id-ID"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the designer only talks to the user via the product itself, so the entire communication must take place through the "system image": the information conveyed by the physical product itself.</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basically, all of the other 6 fundamental principles of design feed into the conceptual model that the user creates in their mind of how this thing is supposed to work. </a:t>
            </a:r>
            <a:endParaRPr lang="id-ID" sz="1200" b="0" i="0" kern="1200" dirty="0">
              <a:solidFill>
                <a:schemeClr val="tx1"/>
              </a:solidFill>
              <a:effectLst/>
              <a:latin typeface="+mn-lt"/>
              <a:ea typeface="+mn-ea"/>
              <a:cs typeface="+mn-cs"/>
            </a:endParaRPr>
          </a:p>
          <a:p>
            <a:endParaRPr lang="id-ID"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all of these principles are done well (e.g. naturalistic mapping, discoverable affordances,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then the conceptual model the user forms will be very similar to the one the designers had in mind and they will use the product correctly and effectively.</a:t>
            </a:r>
            <a:endParaRPr lang="id-ID" sz="1200" b="0" i="0" kern="1200" dirty="0">
              <a:solidFill>
                <a:schemeClr val="tx1"/>
              </a:solidFill>
              <a:effectLst/>
              <a:latin typeface="+mn-lt"/>
              <a:ea typeface="+mn-ea"/>
              <a:cs typeface="+mn-cs"/>
            </a:endParaRPr>
          </a:p>
          <a:p>
            <a:endParaRPr lang="id-ID"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when there is a disconnect between the conceptual model of the designer and that of the user, that is when trouble can occur</a:t>
            </a:r>
            <a:endParaRPr lang="id-ID" sz="1200" b="0" i="0" kern="1200" dirty="0">
              <a:solidFill>
                <a:schemeClr val="tx1"/>
              </a:solidFill>
              <a:effectLst/>
              <a:latin typeface="+mn-lt"/>
              <a:ea typeface="+mn-ea"/>
              <a:cs typeface="+mn-cs"/>
            </a:endParaRPr>
          </a:p>
          <a:p>
            <a:endParaRPr lang="id-ID" sz="1200" b="0" i="0" kern="1200" dirty="0">
              <a:solidFill>
                <a:schemeClr val="tx1"/>
              </a:solidFill>
              <a:effectLst/>
              <a:latin typeface="+mn-lt"/>
              <a:ea typeface="+mn-ea"/>
              <a:cs typeface="+mn-cs"/>
            </a:endParaRPr>
          </a:p>
          <a:p>
            <a:r>
              <a:rPr lang="en-US" sz="1200" b="0" i="0" u="none" strike="noStrike" kern="1200" baseline="0" dirty="0">
                <a:solidFill>
                  <a:schemeClr val="tx1"/>
                </a:solidFill>
                <a:latin typeface="+mn-lt"/>
                <a:ea typeface="+mn-ea"/>
                <a:cs typeface="+mn-cs"/>
              </a:rPr>
              <a:t>The design projects all the information needed</a:t>
            </a:r>
            <a:r>
              <a:rPr lang="id-ID"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to create a good conceptual model of the system, leading to understanding</a:t>
            </a:r>
            <a:r>
              <a:rPr lang="id-ID"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a feeling of control. </a:t>
            </a:r>
            <a:endParaRPr lang="id-ID"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conceptual model enhances</a:t>
            </a:r>
            <a:r>
              <a:rPr lang="id-ID"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both discoverability and evaluation of results.</a:t>
            </a:r>
            <a:endParaRPr lang="id-ID" dirty="0"/>
          </a:p>
          <a:p>
            <a:endParaRPr lang="id-ID"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27A11C-1170-4B98-B465-7AEECEC21DDD}" type="slidenum">
              <a:rPr lang="id-ID" smtClean="0"/>
              <a:t>29</a:t>
            </a:fld>
            <a:endParaRPr lang="id-ID"/>
          </a:p>
        </p:txBody>
      </p:sp>
    </p:spTree>
    <p:extLst>
      <p:ext uri="{BB962C8B-B14F-4D97-AF65-F5344CB8AC3E}">
        <p14:creationId xmlns:p14="http://schemas.microsoft.com/office/powerpoint/2010/main" val="314733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30CDE2E-0FD4-462D-931D-68085C0764C6}" type="datetimeFigureOut">
              <a:rPr lang="id-ID" smtClean="0"/>
              <a:t>14/06/2023</a:t>
            </a:fld>
            <a:endParaRPr lang="id-ID"/>
          </a:p>
        </p:txBody>
      </p:sp>
      <p:sp>
        <p:nvSpPr>
          <p:cNvPr id="19" name="Footer Placeholder 18"/>
          <p:cNvSpPr>
            <a:spLocks noGrp="1"/>
          </p:cNvSpPr>
          <p:nvPr>
            <p:ph type="ftr" sz="quarter" idx="11"/>
          </p:nvPr>
        </p:nvSpPr>
        <p:spPr/>
        <p:txBody>
          <a:bodyPr/>
          <a:lstStyle/>
          <a:p>
            <a:endParaRPr lang="id-ID"/>
          </a:p>
        </p:txBody>
      </p:sp>
      <p:sp>
        <p:nvSpPr>
          <p:cNvPr id="27" name="Slide Number Placeholder 26"/>
          <p:cNvSpPr>
            <a:spLocks noGrp="1"/>
          </p:cNvSpPr>
          <p:nvPr>
            <p:ph type="sldNum" sz="quarter" idx="12"/>
          </p:nvPr>
        </p:nvSpPr>
        <p:spPr/>
        <p:txBody>
          <a:bodyPr/>
          <a:lstStyle/>
          <a:p>
            <a:fld id="{C8BEF1FB-6840-44B1-B32A-33B8C6B4A244}" type="slidenum">
              <a:rPr lang="id-ID" smtClean="0"/>
              <a:t>‹#›</a:t>
            </a:fld>
            <a:endParaRPr lang="id-ID"/>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30CDE2E-0FD4-462D-931D-68085C0764C6}" type="datetimeFigureOut">
              <a:rPr lang="id-ID" smtClean="0"/>
              <a:t>14/06/2023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8BEF1FB-6840-44B1-B32A-33B8C6B4A244}" type="slidenum">
              <a:rPr lang="id-ID" smtClean="0"/>
              <a:t>‹#›</a:t>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30CDE2E-0FD4-462D-931D-68085C0764C6}" type="datetimeFigureOut">
              <a:rPr lang="id-ID" smtClean="0"/>
              <a:t>14/06/2023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8BEF1FB-6840-44B1-B32A-33B8C6B4A244}" type="slidenum">
              <a:rPr lang="id-ID" smtClean="0"/>
              <a:t>‹#›</a:t>
            </a:fld>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4638" y="-173038"/>
            <a:ext cx="1401762"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p:cNvSpPr>
            <a:spLocks noGrp="1"/>
          </p:cNvSpPr>
          <p:nvPr>
            <p:ph idx="1"/>
          </p:nvPr>
        </p:nvSpPr>
        <p:spPr>
          <a:xfrm>
            <a:off x="304800" y="838200"/>
            <a:ext cx="8610600" cy="5486400"/>
          </a:xfrm>
          <a:prstGeom prst="rect">
            <a:avLst/>
          </a:prstGeom>
        </p:spPr>
        <p:txBody>
          <a:bodyPr/>
          <a:lstStyle>
            <a:lvl1pPr marL="342900" indent="-342900">
              <a:buClr>
                <a:schemeClr val="accent6">
                  <a:lumMod val="75000"/>
                </a:schemeClr>
              </a:buClr>
              <a:buSzPct val="85000"/>
              <a:buFont typeface="Wingdings 2" pitchFamily="18" charset="2"/>
              <a:buChar char=""/>
              <a:defRPr sz="2400">
                <a:solidFill>
                  <a:schemeClr val="tx1"/>
                </a:solidFill>
              </a:defRPr>
            </a:lvl1pPr>
            <a:lvl2pPr marL="576263" indent="-228600">
              <a:buClr>
                <a:schemeClr val="accent6">
                  <a:lumMod val="75000"/>
                </a:schemeClr>
              </a:buClr>
              <a:buSzPct val="70000"/>
              <a:buFont typeface="Wingdings 2" pitchFamily="18" charset="2"/>
              <a:buChar char=""/>
              <a:defRPr sz="2000">
                <a:solidFill>
                  <a:schemeClr val="tx1"/>
                </a:solidFill>
              </a:defRPr>
            </a:lvl2pPr>
            <a:lvl3pPr marL="804863" indent="-228600">
              <a:buClr>
                <a:schemeClr val="accent6">
                  <a:lumMod val="75000"/>
                </a:schemeClr>
              </a:buClr>
              <a:buSzPct val="75000"/>
              <a:buFont typeface="Wingdings 2" pitchFamily="18" charset="2"/>
              <a:buChar char=""/>
              <a:defRPr sz="1800">
                <a:solidFill>
                  <a:schemeClr val="tx1"/>
                </a:solidFill>
              </a:defRPr>
            </a:lvl3pPr>
            <a:lvl4pPr marL="1033463" indent="-228600">
              <a:buClr>
                <a:schemeClr val="accent6">
                  <a:lumMod val="75000"/>
                </a:schemeClr>
              </a:buClr>
              <a:defRPr sz="1600">
                <a:solidFill>
                  <a:schemeClr val="tx1"/>
                </a:solidFill>
              </a:defRPr>
            </a:lvl4pPr>
            <a:lvl5pPr marL="1262063" indent="-228600">
              <a:defRPr sz="140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0" y="29816"/>
            <a:ext cx="8001000" cy="503583"/>
          </a:xfrm>
          <a:prstGeom prst="rect">
            <a:avLst/>
          </a:prstGeom>
        </p:spPr>
        <p:txBody>
          <a:bodyPr/>
          <a:lstStyle>
            <a:lvl1pPr>
              <a:defRPr sz="2400" b="1">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537199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screen image and text 4">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9144000" cy="6858000"/>
          </a:xfrm>
          <a:solidFill>
            <a:schemeClr val="accent5">
              <a:lumMod val="40000"/>
              <a:lumOff val="60000"/>
            </a:schemeClr>
          </a:solidFill>
        </p:spPr>
        <p:txBody>
          <a:bodyPr/>
          <a:lstStyle>
            <a:lvl1pPr marL="0" marR="0" indent="0" algn="l" defTabSz="685743"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685743"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3" name="Text Placeholder 5"/>
          <p:cNvSpPr>
            <a:spLocks noGrp="1"/>
          </p:cNvSpPr>
          <p:nvPr>
            <p:ph type="body" sz="quarter" idx="16" hasCustomPrompt="1"/>
          </p:nvPr>
        </p:nvSpPr>
        <p:spPr>
          <a:xfrm rot="10800000">
            <a:off x="-4" y="3611265"/>
            <a:ext cx="9144001" cy="3246732"/>
          </a:xfrm>
          <a:gradFill flip="none" rotWithShape="1">
            <a:gsLst>
              <a:gs pos="0">
                <a:srgbClr val="000000">
                  <a:alpha val="70000"/>
                </a:srgbClr>
              </a:gs>
              <a:gs pos="100000">
                <a:srgbClr val="000000">
                  <a:alpha val="0"/>
                </a:srgbClr>
              </a:gs>
            </a:gsLst>
            <a:lin ang="5400000" scaled="1"/>
            <a:tileRect/>
          </a:gradFill>
        </p:spPr>
        <p:txBody>
          <a:bodyPr anchor="t"/>
          <a:lstStyle>
            <a:lvl1pPr marL="0" indent="0" algn="just">
              <a:spcBef>
                <a:spcPts val="0"/>
              </a:spcBef>
              <a:buFontTx/>
              <a:buNone/>
              <a:defRPr>
                <a:solidFill>
                  <a:schemeClr val="bg1"/>
                </a:solidFill>
              </a:defRPr>
            </a:lvl1pPr>
            <a:lvl2pPr marL="342872" indent="0">
              <a:buNone/>
              <a:defRPr sz="900"/>
            </a:lvl2pPr>
            <a:lvl3pPr marL="685743" indent="0">
              <a:buNone/>
              <a:defRPr sz="900"/>
            </a:lvl3pPr>
            <a:lvl4pPr marL="1028615" indent="0">
              <a:buNone/>
              <a:defRPr sz="900"/>
            </a:lvl4pPr>
            <a:lvl5pPr marL="1371486" indent="0">
              <a:buNone/>
              <a:defRPr sz="900"/>
            </a:lvl5pPr>
          </a:lstStyle>
          <a:p>
            <a:pPr lvl="0"/>
            <a:r>
              <a:rPr kumimoji="1" lang="en-US" altLang="ja-JP" dirty="0"/>
              <a:t> </a:t>
            </a:r>
            <a:endParaRPr kumimoji="1" lang="ja-JP" altLang="en-US" dirty="0"/>
          </a:p>
        </p:txBody>
      </p:sp>
      <p:sp>
        <p:nvSpPr>
          <p:cNvPr id="5" name="Title 1"/>
          <p:cNvSpPr>
            <a:spLocks noGrp="1"/>
          </p:cNvSpPr>
          <p:nvPr>
            <p:ph type="title" hasCustomPrompt="1"/>
          </p:nvPr>
        </p:nvSpPr>
        <p:spPr>
          <a:xfrm>
            <a:off x="1511301" y="4443909"/>
            <a:ext cx="6121400" cy="1458269"/>
          </a:xfrm>
        </p:spPr>
        <p:txBody>
          <a:bodyPr anchor="b"/>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12175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childTnLst>
                                </p:cTn>
                              </p:par>
                            </p:childTnLst>
                          </p:cTn>
                        </p:par>
                        <p:par>
                          <p:cTn id="11" fill="hold">
                            <p:stCondLst>
                              <p:cond delay="750"/>
                            </p:stCondLst>
                            <p:childTnLst>
                              <p:par>
                                <p:cTn id="12" presetID="2" presetClass="entr" presetSubtype="4" decel="100000" fill="hold" grpId="0" nodeType="afterEffect">
                                  <p:stCondLst>
                                    <p:cond delay="500"/>
                                  </p:stCondLst>
                                  <p:iterate type="wd">
                                    <p:tmPct val="10000"/>
                                  </p:iterate>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ppt_x"/>
                                          </p:val>
                                        </p:tav>
                                        <p:tav tm="100000">
                                          <p:val>
                                            <p:strVal val="#ppt_x"/>
                                          </p:val>
                                        </p:tav>
                                      </p:tavLst>
                                    </p:anim>
                                    <p:anim calcmode="lin" valueType="num">
                                      <p:cBhvr additive="base">
                                        <p:cTn id="15"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750"/>
                        <p:tgtEl>
                          <p:spTgt spid="13"/>
                        </p:tgtEl>
                      </p:cBhvr>
                    </p:animEffect>
                  </p:childTnLst>
                </p:cTn>
              </p:par>
            </p:tnLst>
          </p:tmpl>
        </p:tmplLst>
      </p:bldP>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30CDE2E-0FD4-462D-931D-68085C0764C6}" type="datetimeFigureOut">
              <a:rPr lang="id-ID" smtClean="0"/>
              <a:t>14/06/2023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8BEF1FB-6840-44B1-B32A-33B8C6B4A244}" type="slidenum">
              <a:rPr lang="id-ID" smtClean="0"/>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30CDE2E-0FD4-462D-931D-68085C0764C6}" type="datetimeFigureOut">
              <a:rPr lang="id-ID" smtClean="0"/>
              <a:t>14/06/2023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8BEF1FB-6840-44B1-B32A-33B8C6B4A244}" type="slidenum">
              <a:rPr lang="id-ID" smtClean="0"/>
              <a:t>‹#›</a:t>
            </a:fld>
            <a:endParaRPr lang="id-ID"/>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30CDE2E-0FD4-462D-931D-68085C0764C6}" type="datetimeFigureOut">
              <a:rPr lang="id-ID" smtClean="0"/>
              <a:t>14/06/2023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8BEF1FB-6840-44B1-B32A-33B8C6B4A244}" type="slidenum">
              <a:rPr lang="id-ID" smtClean="0"/>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30CDE2E-0FD4-462D-931D-68085C0764C6}" type="datetimeFigureOut">
              <a:rPr lang="id-ID" smtClean="0"/>
              <a:t>14/06/2023</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C8BEF1FB-6840-44B1-B32A-33B8C6B4A244}" type="slidenum">
              <a:rPr lang="id-ID" smtClean="0"/>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B30CDE2E-0FD4-462D-931D-68085C0764C6}" type="datetimeFigureOut">
              <a:rPr lang="id-ID" smtClean="0"/>
              <a:t>14/06/2023</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8BEF1FB-6840-44B1-B32A-33B8C6B4A244}" type="slidenum">
              <a:rPr lang="id-ID" smtClean="0"/>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0CDE2E-0FD4-462D-931D-68085C0764C6}" type="datetimeFigureOut">
              <a:rPr lang="id-ID" smtClean="0"/>
              <a:t>14/06/2023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C8BEF1FB-6840-44B1-B32A-33B8C6B4A244}" type="slidenum">
              <a:rPr lang="id-ID" smtClean="0"/>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30CDE2E-0FD4-462D-931D-68085C0764C6}" type="datetimeFigureOut">
              <a:rPr lang="id-ID" smtClean="0"/>
              <a:t>14/06/2023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8BEF1FB-6840-44B1-B32A-33B8C6B4A244}" type="slidenum">
              <a:rPr lang="id-ID" smtClean="0"/>
              <a:t>‹#›</a:t>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30CDE2E-0FD4-462D-931D-68085C0764C6}" type="datetimeFigureOut">
              <a:rPr lang="id-ID" smtClean="0"/>
              <a:t>14/06/2023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a:xfrm>
            <a:off x="8077200" y="6356350"/>
            <a:ext cx="609600" cy="365125"/>
          </a:xfrm>
        </p:spPr>
        <p:txBody>
          <a:bodyPr/>
          <a:lstStyle/>
          <a:p>
            <a:fld id="{C8BEF1FB-6840-44B1-B32A-33B8C6B4A244}" type="slidenum">
              <a:rPr lang="id-ID" smtClean="0"/>
              <a:t>‹#›</a:t>
            </a:fld>
            <a:endParaRPr lang="id-ID"/>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B30CDE2E-0FD4-462D-931D-68085C0764C6}" type="datetimeFigureOut">
              <a:rPr lang="id-ID" smtClean="0"/>
              <a:t>14/06/2023</a:t>
            </a:fld>
            <a:endParaRPr lang="id-ID"/>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id-ID"/>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8BEF1FB-6840-44B1-B32A-33B8C6B4A244}" type="slidenum">
              <a:rPr lang="id-ID" smtClean="0"/>
              <a:t>‹#›</a:t>
            </a:fld>
            <a:endParaRPr lang="id-ID"/>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6.jpe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map&#10;&#10;Description automatically generated">
            <a:extLst>
              <a:ext uri="{FF2B5EF4-FFF2-40B4-BE49-F238E27FC236}">
                <a16:creationId xmlns:a16="http://schemas.microsoft.com/office/drawing/2014/main" id="{074DC2EE-945A-2E9A-A5AF-563B0E7C4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6211"/>
            <a:ext cx="9144000" cy="5145578"/>
          </a:xfrm>
          <a:prstGeom prst="rect">
            <a:avLst/>
          </a:prstGeom>
        </p:spPr>
      </p:pic>
      <p:sp>
        <p:nvSpPr>
          <p:cNvPr id="3" name="Title 2"/>
          <p:cNvSpPr>
            <a:spLocks noGrp="1"/>
          </p:cNvSpPr>
          <p:nvPr>
            <p:ph type="title"/>
          </p:nvPr>
        </p:nvSpPr>
        <p:spPr/>
        <p:txBody>
          <a:bodyPr>
            <a:normAutofit fontScale="90000"/>
          </a:bodyPr>
          <a:lstStyle/>
          <a:p>
            <a:r>
              <a:rPr lang="en-US" altLang="ja-JP" dirty="0"/>
              <a:t>The future starts today,</a:t>
            </a:r>
            <a:br>
              <a:rPr lang="en-US" altLang="ja-JP" dirty="0"/>
            </a:br>
            <a:r>
              <a:rPr lang="en-US" altLang="ja-JP" dirty="0"/>
              <a:t>not tomorrow.</a:t>
            </a:r>
            <a:endParaRPr kumimoji="1" lang="ja-JP" altLang="en-US" dirty="0"/>
          </a:p>
        </p:txBody>
      </p:sp>
      <p:sp>
        <p:nvSpPr>
          <p:cNvPr id="6" name="Title 5"/>
          <p:cNvSpPr txBox="1">
            <a:spLocks/>
          </p:cNvSpPr>
          <p:nvPr/>
        </p:nvSpPr>
        <p:spPr>
          <a:xfrm>
            <a:off x="80860" y="4625209"/>
            <a:ext cx="6264761" cy="1207565"/>
          </a:xfrm>
          <a:prstGeom prst="rect">
            <a:avLst/>
          </a:prstGeom>
        </p:spPr>
        <p:txBody>
          <a:bodyPr vert="horz" lIns="45720" tIns="22860" rIns="45720" bIns="22860" rtlCol="0" anchor="b">
            <a:normAutofit/>
          </a:bodyPr>
          <a:lstStyle>
            <a:lvl1pPr algn="ctr" defTabSz="1371417" rtl="0" eaLnBrk="1" latinLnBrk="0" hangingPunct="1">
              <a:lnSpc>
                <a:spcPct val="90000"/>
              </a:lnSpc>
              <a:spcBef>
                <a:spcPct val="0"/>
              </a:spcBef>
              <a:buNone/>
              <a:defRPr kumimoji="1" sz="6000" kern="1200" baseline="0">
                <a:solidFill>
                  <a:schemeClr val="bg1"/>
                </a:solidFill>
                <a:latin typeface="+mj-lt"/>
                <a:ea typeface="+mj-ea"/>
                <a:cs typeface="+mj-cs"/>
              </a:defRPr>
            </a:lvl1pPr>
          </a:lstStyle>
          <a:p>
            <a:pPr marL="0" marR="0" lvl="0" indent="0" algn="ctr" defTabSz="685743" rtl="0" eaLnBrk="1" fontAlgn="auto" latinLnBrk="0" hangingPunct="1">
              <a:lnSpc>
                <a:spcPct val="90000"/>
              </a:lnSpc>
              <a:spcBef>
                <a:spcPct val="0"/>
              </a:spcBef>
              <a:spcAft>
                <a:spcPts val="0"/>
              </a:spcAft>
              <a:buClrTx/>
              <a:buSzTx/>
              <a:buFontTx/>
              <a:buNone/>
              <a:tabLst/>
              <a:defRPr/>
            </a:pPr>
            <a:r>
              <a:rPr kumimoji="1" lang="fi-FI" altLang="ja-JP" sz="3000" b="0" i="0" u="none" strike="noStrike" kern="1200" cap="none" spc="0" normalizeH="0" baseline="0" noProof="0" dirty="0">
                <a:ln>
                  <a:noFill/>
                </a:ln>
                <a:solidFill>
                  <a:srgbClr val="3C3C3C"/>
                </a:solidFill>
                <a:effectLst/>
                <a:uLnTx/>
                <a:uFillTx/>
                <a:latin typeface="Open Sans"/>
                <a:cs typeface="Open Sans"/>
              </a:rPr>
              <a:t>Norman Principle</a:t>
            </a:r>
          </a:p>
          <a:p>
            <a:pPr marL="0" marR="0" lvl="0" indent="0" algn="ctr" defTabSz="685743" rtl="0" eaLnBrk="1" fontAlgn="auto" latinLnBrk="0" hangingPunct="1">
              <a:lnSpc>
                <a:spcPct val="90000"/>
              </a:lnSpc>
              <a:spcBef>
                <a:spcPct val="0"/>
              </a:spcBef>
              <a:spcAft>
                <a:spcPts val="0"/>
              </a:spcAft>
              <a:buClrTx/>
              <a:buSzTx/>
              <a:buFontTx/>
              <a:buNone/>
              <a:tabLst/>
              <a:defRPr/>
            </a:pPr>
            <a:endParaRPr kumimoji="1" lang="fi-FI" altLang="ja-JP" sz="1700" b="0" i="0" u="none" strike="noStrike" kern="1200" cap="none" spc="0" normalizeH="0" baseline="0" noProof="0" dirty="0">
              <a:ln>
                <a:noFill/>
              </a:ln>
              <a:solidFill>
                <a:srgbClr val="3C3C3C"/>
              </a:solidFill>
              <a:effectLst/>
              <a:uLnTx/>
              <a:uFillTx/>
              <a:latin typeface="Open Sans"/>
              <a:cs typeface="Open Sans"/>
            </a:endParaRPr>
          </a:p>
          <a:p>
            <a:pPr marL="0" marR="0" lvl="0" indent="0" algn="ctr" defTabSz="685743" rtl="0" eaLnBrk="1" fontAlgn="auto" latinLnBrk="0" hangingPunct="1">
              <a:lnSpc>
                <a:spcPct val="90000"/>
              </a:lnSpc>
              <a:spcBef>
                <a:spcPct val="0"/>
              </a:spcBef>
              <a:spcAft>
                <a:spcPts val="0"/>
              </a:spcAft>
              <a:buClrTx/>
              <a:buSzTx/>
              <a:buFontTx/>
              <a:buNone/>
              <a:tabLst/>
              <a:defRPr/>
            </a:pPr>
            <a:r>
              <a:rPr kumimoji="1" lang="fi-FI" altLang="ja-JP" sz="1800" b="0" i="0" u="none" strike="noStrike" kern="1200" cap="none" spc="0" normalizeH="0" baseline="0" noProof="0" dirty="0">
                <a:ln>
                  <a:noFill/>
                </a:ln>
                <a:solidFill>
                  <a:srgbClr val="3C3C3C"/>
                </a:solidFill>
                <a:effectLst/>
                <a:uLnTx/>
                <a:uFillTx/>
                <a:latin typeface="Open Sans"/>
                <a:cs typeface="Open Sans"/>
              </a:rPr>
              <a:t>Reza Giga Isnanda, S.T., M.Sc.</a:t>
            </a:r>
          </a:p>
          <a:p>
            <a:pPr marL="0" marR="0" lvl="0" indent="0" algn="ctr" defTabSz="685743" rtl="0" eaLnBrk="1" fontAlgn="auto" latinLnBrk="0" hangingPunct="1">
              <a:lnSpc>
                <a:spcPct val="90000"/>
              </a:lnSpc>
              <a:spcBef>
                <a:spcPct val="0"/>
              </a:spcBef>
              <a:spcAft>
                <a:spcPts val="0"/>
              </a:spcAft>
              <a:buClrTx/>
              <a:buSzTx/>
              <a:buFontTx/>
              <a:buNone/>
              <a:tabLst/>
              <a:defRPr/>
            </a:pPr>
            <a:fld id="{C494A167-7670-42D5-836A-8886D2FA583C}" type="datetime2">
              <a:rPr kumimoji="1" lang="id-ID" altLang="ja-JP" sz="1700" b="0" i="0" u="none" strike="noStrike" kern="1200" cap="none" spc="0" normalizeH="0" baseline="0" noProof="0" smtClean="0">
                <a:ln>
                  <a:noFill/>
                </a:ln>
                <a:solidFill>
                  <a:srgbClr val="3C3C3C"/>
                </a:solidFill>
                <a:effectLst/>
                <a:uLnTx/>
                <a:uFillTx/>
                <a:latin typeface="Open Sans"/>
                <a:cs typeface="Open Sans"/>
              </a:rPr>
              <a:pPr marL="0" marR="0" lvl="0" indent="0" algn="ctr" defTabSz="685743" rtl="0" eaLnBrk="1" fontAlgn="auto" latinLnBrk="0" hangingPunct="1">
                <a:lnSpc>
                  <a:spcPct val="90000"/>
                </a:lnSpc>
                <a:spcBef>
                  <a:spcPct val="0"/>
                </a:spcBef>
                <a:spcAft>
                  <a:spcPts val="0"/>
                </a:spcAft>
                <a:buClrTx/>
                <a:buSzTx/>
                <a:buFontTx/>
                <a:buNone/>
                <a:tabLst/>
                <a:defRPr/>
              </a:pPr>
              <a:t>Rabu, 14 Juni 2023</a:t>
            </a:fld>
            <a:endParaRPr kumimoji="1" lang="fi-FI" altLang="ja-JP" sz="1700" b="0" i="0" u="none" strike="noStrike" kern="1200" cap="none" spc="0" normalizeH="0" baseline="0" noProof="0" dirty="0">
              <a:ln>
                <a:noFill/>
              </a:ln>
              <a:solidFill>
                <a:srgbClr val="3C3C3C"/>
              </a:solidFill>
              <a:effectLst/>
              <a:uLnTx/>
              <a:uFillTx/>
              <a:latin typeface="Open Sans"/>
              <a:cs typeface="Open Sans"/>
            </a:endParaRPr>
          </a:p>
        </p:txBody>
      </p:sp>
      <p:pic>
        <p:nvPicPr>
          <p:cNvPr id="2" name="Picture 1" descr="pengakuan ok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1871" y="1033109"/>
            <a:ext cx="4353665" cy="600833"/>
          </a:xfrm>
          <a:prstGeom prst="rect">
            <a:avLst/>
          </a:prstGeom>
        </p:spPr>
      </p:pic>
      <p:sp>
        <p:nvSpPr>
          <p:cNvPr id="7" name="Text Placeholder 7"/>
          <p:cNvSpPr>
            <a:spLocks noGrp="1"/>
          </p:cNvSpPr>
          <p:nvPr>
            <p:ph type="body" sz="quarter" idx="4294967295"/>
          </p:nvPr>
        </p:nvSpPr>
        <p:spPr>
          <a:xfrm>
            <a:off x="7684906" y="4559059"/>
            <a:ext cx="946279" cy="260886"/>
          </a:xfrm>
          <a:prstGeom prst="rect">
            <a:avLst/>
          </a:prstGeom>
        </p:spPr>
        <p:txBody>
          <a:bodyPr>
            <a:normAutofit fontScale="25000" lnSpcReduction="20000"/>
          </a:bodyPr>
          <a:lstStyle/>
          <a:p>
            <a:r>
              <a:rPr kumimoji="1" lang="en-US" altLang="ja-JP" b="1" dirty="0" err="1">
                <a:latin typeface="Open Sans"/>
                <a:cs typeface="Open Sans"/>
              </a:rPr>
              <a:t>www.umy.ac.id</a:t>
            </a:r>
            <a:endParaRPr kumimoji="1" lang="ja-JP" altLang="en-US" b="1" dirty="0">
              <a:latin typeface="Open Sans"/>
              <a:cs typeface="Open Sans"/>
            </a:endParaRPr>
          </a:p>
        </p:txBody>
      </p:sp>
    </p:spTree>
    <p:extLst>
      <p:ext uri="{BB962C8B-B14F-4D97-AF65-F5344CB8AC3E}">
        <p14:creationId xmlns:p14="http://schemas.microsoft.com/office/powerpoint/2010/main" val="31147148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OT AC SHARP REMOTE AC SHARP PROMO - LLS89 | Lazada Indonesia">
            <a:extLst>
              <a:ext uri="{FF2B5EF4-FFF2-40B4-BE49-F238E27FC236}">
                <a16:creationId xmlns:a16="http://schemas.microsoft.com/office/drawing/2014/main" id="{2731E11C-A91E-AB67-81D4-15561D9392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5344" y="530229"/>
            <a:ext cx="4073311" cy="5797540"/>
          </a:xfrm>
          <a:prstGeom prst="rect">
            <a:avLst/>
          </a:prstGeom>
          <a:noFill/>
          <a:ln>
            <a:noFill/>
          </a:ln>
        </p:spPr>
      </p:pic>
    </p:spTree>
    <p:extLst>
      <p:ext uri="{BB962C8B-B14F-4D97-AF65-F5344CB8AC3E}">
        <p14:creationId xmlns:p14="http://schemas.microsoft.com/office/powerpoint/2010/main" val="25869827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E5FA-178D-4134-8A0D-BE33E13910BE}"/>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91E0FF51-EBAA-4209-9428-FF3F351600DF}"/>
              </a:ext>
            </a:extLst>
          </p:cNvPr>
          <p:cNvSpPr>
            <a:spLocks noGrp="1"/>
          </p:cNvSpPr>
          <p:nvPr>
            <p:ph idx="1"/>
          </p:nvPr>
        </p:nvSpPr>
        <p:spPr/>
        <p:txBody>
          <a:bodyPr/>
          <a:lstStyle/>
          <a:p>
            <a:r>
              <a:rPr lang="en-US" dirty="0"/>
              <a:t>Type of feedback</a:t>
            </a:r>
          </a:p>
          <a:p>
            <a:pPr lvl="1"/>
            <a:r>
              <a:rPr lang="en-US" dirty="0"/>
              <a:t>Positive feedback</a:t>
            </a:r>
          </a:p>
          <a:p>
            <a:pPr lvl="1"/>
            <a:r>
              <a:rPr lang="en-US" dirty="0"/>
              <a:t>Negative feedback</a:t>
            </a:r>
          </a:p>
          <a:p>
            <a:pPr lvl="1"/>
            <a:r>
              <a:rPr lang="en-US" dirty="0"/>
              <a:t>Progress feedback</a:t>
            </a:r>
          </a:p>
        </p:txBody>
      </p:sp>
    </p:spTree>
    <p:extLst>
      <p:ext uri="{BB962C8B-B14F-4D97-AF65-F5344CB8AC3E}">
        <p14:creationId xmlns:p14="http://schemas.microsoft.com/office/powerpoint/2010/main" val="3873049425"/>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7A27-525D-4EDD-A575-29FD51830B3A}"/>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1A30F69C-09EC-4227-B971-C053E4A3E237}"/>
              </a:ext>
            </a:extLst>
          </p:cNvPr>
          <p:cNvSpPr>
            <a:spLocks noGrp="1"/>
          </p:cNvSpPr>
          <p:nvPr>
            <p:ph idx="1"/>
          </p:nvPr>
        </p:nvSpPr>
        <p:spPr/>
        <p:txBody>
          <a:bodyPr/>
          <a:lstStyle/>
          <a:p>
            <a:r>
              <a:rPr lang="en-US" dirty="0"/>
              <a:t>Negative Feedback</a:t>
            </a:r>
          </a:p>
          <a:p>
            <a:pPr lvl="1"/>
            <a:r>
              <a:rPr lang="en-US" dirty="0"/>
              <a:t>I know I am wrong </a:t>
            </a:r>
            <a:r>
              <a:rPr lang="en-US" dirty="0">
                <a:sym typeface="Wingdings" panose="05000000000000000000" pitchFamily="2" charset="2"/>
              </a:rPr>
              <a:t> good</a:t>
            </a:r>
            <a:endParaRPr lang="en-US" dirty="0"/>
          </a:p>
          <a:p>
            <a:pPr lvl="1"/>
            <a:r>
              <a:rPr lang="en-US" dirty="0"/>
              <a:t>I know why I am wrong </a:t>
            </a:r>
            <a:r>
              <a:rPr lang="en-US" dirty="0">
                <a:sym typeface="Wingdings" panose="05000000000000000000" pitchFamily="2" charset="2"/>
              </a:rPr>
              <a:t> better</a:t>
            </a:r>
            <a:endParaRPr lang="en-US" dirty="0"/>
          </a:p>
          <a:p>
            <a:pPr lvl="1"/>
            <a:r>
              <a:rPr lang="en-US" dirty="0"/>
              <a:t>I know how to fix it </a:t>
            </a:r>
            <a:r>
              <a:rPr lang="en-US" dirty="0">
                <a:sym typeface="Wingdings" panose="05000000000000000000" pitchFamily="2" charset="2"/>
              </a:rPr>
              <a:t> best</a:t>
            </a:r>
            <a:endParaRPr lang="en-US" dirty="0"/>
          </a:p>
          <a:p>
            <a:endParaRPr lang="en-US" dirty="0"/>
          </a:p>
        </p:txBody>
      </p:sp>
    </p:spTree>
    <p:extLst>
      <p:ext uri="{BB962C8B-B14F-4D97-AF65-F5344CB8AC3E}">
        <p14:creationId xmlns:p14="http://schemas.microsoft.com/office/powerpoint/2010/main" val="1382576676"/>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1"/>
          </p:nvPr>
        </p:nvSpPr>
        <p:spPr/>
        <p:txBody>
          <a:bodyPr/>
          <a:lstStyle/>
          <a:p>
            <a:pPr fontAlgn="auto">
              <a:spcAft>
                <a:spcPts val="0"/>
              </a:spcAft>
              <a:defRPr/>
            </a:pPr>
            <a:endParaRPr lang="en-US" dirty="0"/>
          </a:p>
          <a:p>
            <a:pPr lvl="1" fontAlgn="auto">
              <a:spcAft>
                <a:spcPts val="0"/>
              </a:spcAft>
              <a:defRPr/>
            </a:pPr>
            <a:endParaRPr lang="en-US" dirty="0"/>
          </a:p>
          <a:p>
            <a:pPr marL="0" indent="0" fontAlgn="auto">
              <a:spcAft>
                <a:spcPts val="0"/>
              </a:spcAft>
              <a:buFont typeface="Wingdings 2" pitchFamily="18" charset="2"/>
              <a:buNone/>
              <a:defRPr/>
            </a:pPr>
            <a:r>
              <a:rPr lang="en-US" dirty="0"/>
              <a:t> </a:t>
            </a:r>
          </a:p>
          <a:p>
            <a:pPr fontAlgn="auto">
              <a:spcAft>
                <a:spcPts val="0"/>
              </a:spcAft>
              <a:defRPr/>
            </a:pPr>
            <a:endParaRPr lang="en-US" dirty="0"/>
          </a:p>
          <a:p>
            <a:pPr fontAlgn="auto">
              <a:spcAft>
                <a:spcPts val="0"/>
              </a:spcAft>
              <a:defRPr/>
            </a:pPr>
            <a:endParaRPr lang="en-US" dirty="0"/>
          </a:p>
          <a:p>
            <a:pPr fontAlgn="auto">
              <a:spcAft>
                <a:spcPts val="0"/>
              </a:spcAft>
              <a:defRPr/>
            </a:pPr>
            <a:endParaRPr lang="en-US" dirty="0"/>
          </a:p>
          <a:p>
            <a:pPr fontAlgn="auto">
              <a:spcAft>
                <a:spcPts val="0"/>
              </a:spcAft>
              <a:defRPr/>
            </a:pPr>
            <a:endParaRPr lang="en-US" dirty="0"/>
          </a:p>
          <a:p>
            <a:pPr marL="0" indent="0" fontAlgn="auto">
              <a:spcAft>
                <a:spcPts val="0"/>
              </a:spcAft>
              <a:buFont typeface="Wingdings 2" pitchFamily="18" charset="2"/>
              <a:buNone/>
              <a:defRPr/>
            </a:pPr>
            <a:endParaRPr lang="en-US" dirty="0"/>
          </a:p>
          <a:p>
            <a:pPr fontAlgn="auto">
              <a:spcAft>
                <a:spcPts val="0"/>
              </a:spcAft>
              <a:defRPr/>
            </a:pPr>
            <a:endParaRPr lang="en-US" dirty="0"/>
          </a:p>
          <a:p>
            <a:pPr fontAlgn="auto">
              <a:spcAft>
                <a:spcPts val="0"/>
              </a:spcAft>
              <a:defRPr/>
            </a:pPr>
            <a:endParaRPr lang="en-US" dirty="0"/>
          </a:p>
          <a:p>
            <a:pPr fontAlgn="auto">
              <a:spcAft>
                <a:spcPts val="0"/>
              </a:spcAft>
              <a:defRPr/>
            </a:pPr>
            <a:endParaRPr lang="en-US" dirty="0"/>
          </a:p>
          <a:p>
            <a:pPr fontAlgn="auto">
              <a:spcAft>
                <a:spcPts val="0"/>
              </a:spcAft>
              <a:defRPr/>
            </a:pPr>
            <a:endParaRPr lang="en-US" dirty="0"/>
          </a:p>
          <a:p>
            <a:pPr fontAlgn="auto">
              <a:spcAft>
                <a:spcPts val="0"/>
              </a:spcAft>
              <a:defRPr/>
            </a:pPr>
            <a:endParaRPr lang="en-US" dirty="0"/>
          </a:p>
        </p:txBody>
      </p:sp>
      <p:sp>
        <p:nvSpPr>
          <p:cNvPr id="9" name="Title 1"/>
          <p:cNvSpPr>
            <a:spLocks noGrp="1"/>
          </p:cNvSpPr>
          <p:nvPr>
            <p:ph type="title"/>
          </p:nvPr>
        </p:nvSpPr>
        <p:spPr>
          <a:xfrm>
            <a:off x="457200" y="704088"/>
            <a:ext cx="8229600" cy="1143000"/>
          </a:xfrm>
        </p:spPr>
        <p:txBody>
          <a:bodyPr/>
          <a:lstStyle/>
          <a:p>
            <a:r>
              <a:rPr lang="en-US" dirty="0"/>
              <a:t>Feedback</a:t>
            </a:r>
          </a:p>
        </p:txBody>
      </p:sp>
      <p:pic>
        <p:nvPicPr>
          <p:cNvPr id="2" name="Picture 1">
            <a:extLst>
              <a:ext uri="{FF2B5EF4-FFF2-40B4-BE49-F238E27FC236}">
                <a16:creationId xmlns:a16="http://schemas.microsoft.com/office/drawing/2014/main" id="{EC918066-F14D-055F-EBCB-165376C66BD4}"/>
              </a:ext>
            </a:extLst>
          </p:cNvPr>
          <p:cNvPicPr>
            <a:picLocks noChangeAspect="1"/>
          </p:cNvPicPr>
          <p:nvPr/>
        </p:nvPicPr>
        <p:blipFill>
          <a:blip r:embed="rId3"/>
          <a:stretch>
            <a:fillRect/>
          </a:stretch>
        </p:blipFill>
        <p:spPr>
          <a:xfrm>
            <a:off x="1639302" y="2209800"/>
            <a:ext cx="5865397" cy="4265744"/>
          </a:xfrm>
          <a:prstGeom prst="rect">
            <a:avLst/>
          </a:prstGeom>
        </p:spPr>
      </p:pic>
    </p:spTree>
    <p:extLst>
      <p:ext uri="{BB962C8B-B14F-4D97-AF65-F5344CB8AC3E}">
        <p14:creationId xmlns:p14="http://schemas.microsoft.com/office/powerpoint/2010/main" val="4287566539"/>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endParaRPr lang="id-ID" dirty="0"/>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010" r="20677" b="39720"/>
          <a:stretch/>
        </p:blipFill>
        <p:spPr bwMode="auto">
          <a:xfrm>
            <a:off x="941375" y="1931306"/>
            <a:ext cx="7274457" cy="3873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862619"/>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endParaRPr lang="id-ID" dirty="0"/>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520212" y="1935163"/>
            <a:ext cx="8103576"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5299276"/>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EC2FEA7D-249B-ADC6-4690-EBAEE9A68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1123950"/>
            <a:ext cx="46101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222257"/>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1493" y="243376"/>
            <a:ext cx="5581014" cy="4265744"/>
          </a:xfrm>
          <a:prstGeom prst="rect">
            <a:avLst/>
          </a:prstGeom>
        </p:spPr>
      </p:pic>
      <p:pic>
        <p:nvPicPr>
          <p:cNvPr id="6" name="Picture 5"/>
          <p:cNvPicPr>
            <a:picLocks noChangeAspect="1"/>
          </p:cNvPicPr>
          <p:nvPr/>
        </p:nvPicPr>
        <p:blipFill>
          <a:blip r:embed="rId3"/>
          <a:stretch>
            <a:fillRect/>
          </a:stretch>
        </p:blipFill>
        <p:spPr>
          <a:xfrm>
            <a:off x="478612" y="5137918"/>
            <a:ext cx="8186777" cy="1531442"/>
          </a:xfrm>
          <a:prstGeom prst="rect">
            <a:avLst/>
          </a:prstGeom>
        </p:spPr>
      </p:pic>
    </p:spTree>
    <p:extLst>
      <p:ext uri="{BB962C8B-B14F-4D97-AF65-F5344CB8AC3E}">
        <p14:creationId xmlns:p14="http://schemas.microsoft.com/office/powerpoint/2010/main" val="4105872432"/>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id-ID" sz="4000" dirty="0"/>
          </a:p>
          <a:p>
            <a:pPr marL="0" indent="0" algn="ctr">
              <a:buNone/>
            </a:pPr>
            <a:r>
              <a:rPr lang="en-US" sz="11500" dirty="0"/>
              <a:t>Mapping</a:t>
            </a:r>
            <a:endParaRPr lang="id-ID" sz="80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355661404"/>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lways Organizing: Label Your Light Switches">
            <a:extLst>
              <a:ext uri="{FF2B5EF4-FFF2-40B4-BE49-F238E27FC236}">
                <a16:creationId xmlns:a16="http://schemas.microsoft.com/office/drawing/2014/main" id="{F6FCCF83-56C0-26FF-2888-C872AB746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37" y="409791"/>
            <a:ext cx="8312727" cy="6036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906171"/>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FEFA63-2066-5E49-90A9-762E2CE4E69E}"/>
              </a:ext>
            </a:extLst>
          </p:cNvPr>
          <p:cNvSpPr/>
          <p:nvPr/>
        </p:nvSpPr>
        <p:spPr>
          <a:xfrm>
            <a:off x="312049" y="1641248"/>
            <a:ext cx="8312727" cy="35755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Picture 7">
            <a:extLst>
              <a:ext uri="{FF2B5EF4-FFF2-40B4-BE49-F238E27FC236}">
                <a16:creationId xmlns:a16="http://schemas.microsoft.com/office/drawing/2014/main" id="{F79CC987-0197-7A62-AE21-745A15B610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704" y="1871272"/>
            <a:ext cx="3085194" cy="3085193"/>
          </a:xfrm>
          <a:prstGeom prst="rect">
            <a:avLst/>
          </a:prstGeom>
        </p:spPr>
      </p:pic>
      <p:pic>
        <p:nvPicPr>
          <p:cNvPr id="10" name="Picture 9">
            <a:extLst>
              <a:ext uri="{FF2B5EF4-FFF2-40B4-BE49-F238E27FC236}">
                <a16:creationId xmlns:a16="http://schemas.microsoft.com/office/drawing/2014/main" id="{5678A419-27DD-5FF6-6194-DDDBEC7DC8F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20666" y="2183344"/>
            <a:ext cx="1802765" cy="2403686"/>
          </a:xfrm>
          <a:prstGeom prst="rect">
            <a:avLst/>
          </a:prstGeom>
        </p:spPr>
      </p:pic>
      <p:pic>
        <p:nvPicPr>
          <p:cNvPr id="11" name="Picture 10">
            <a:extLst>
              <a:ext uri="{FF2B5EF4-FFF2-40B4-BE49-F238E27FC236}">
                <a16:creationId xmlns:a16="http://schemas.microsoft.com/office/drawing/2014/main" id="{E632BD3A-A458-5D39-365D-52B770F486E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2871" y="2183344"/>
            <a:ext cx="1802765" cy="2403686"/>
          </a:xfrm>
          <a:prstGeom prst="rect">
            <a:avLst/>
          </a:prstGeom>
        </p:spPr>
      </p:pic>
      <p:pic>
        <p:nvPicPr>
          <p:cNvPr id="14" name="Picture 13">
            <a:extLst>
              <a:ext uri="{FF2B5EF4-FFF2-40B4-BE49-F238E27FC236}">
                <a16:creationId xmlns:a16="http://schemas.microsoft.com/office/drawing/2014/main" id="{C0E1DA62-49A7-9ED4-964D-A3C760980F9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13390" y="2183344"/>
            <a:ext cx="1802765" cy="2403686"/>
          </a:xfrm>
          <a:prstGeom prst="rect">
            <a:avLst/>
          </a:prstGeom>
        </p:spPr>
      </p:pic>
    </p:spTree>
    <p:extLst>
      <p:ext uri="{BB962C8B-B14F-4D97-AF65-F5344CB8AC3E}">
        <p14:creationId xmlns:p14="http://schemas.microsoft.com/office/powerpoint/2010/main" val="150575577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G wall-mounted ON/OFF Air conditioner, Fast Cooling, Dual Sensing, Smart  Operation, Anti Corrosion Gold Fin™, Auto Restart, LED Indication | LG  Levant">
            <a:extLst>
              <a:ext uri="{FF2B5EF4-FFF2-40B4-BE49-F238E27FC236}">
                <a16:creationId xmlns:a16="http://schemas.microsoft.com/office/drawing/2014/main" id="{528B259B-0B12-FAD0-6F98-0D3694B6E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88" y="920349"/>
            <a:ext cx="7557025" cy="501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4793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70041" y="2675259"/>
            <a:ext cx="3612918" cy="2925121"/>
          </a:xfrm>
        </p:spPr>
      </p:pic>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861041" y="2675259"/>
            <a:ext cx="3612918" cy="2925121"/>
          </a:xfrm>
        </p:spPr>
      </p:pic>
      <p:sp>
        <p:nvSpPr>
          <p:cNvPr id="4" name="Title 3">
            <a:extLst>
              <a:ext uri="{FF2B5EF4-FFF2-40B4-BE49-F238E27FC236}">
                <a16:creationId xmlns:a16="http://schemas.microsoft.com/office/drawing/2014/main" id="{088BEB10-6A60-53FC-6EA8-B77602C6C7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73818363"/>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4311B0-C8CB-D7A6-1ADA-12D0D99A1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794" y="751454"/>
            <a:ext cx="4716412" cy="53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2718248"/>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a:t>
            </a:r>
          </a:p>
        </p:txBody>
      </p:sp>
      <p:sp>
        <p:nvSpPr>
          <p:cNvPr id="3" name="Content Placeholder 2"/>
          <p:cNvSpPr>
            <a:spLocks noGrp="1"/>
          </p:cNvSpPr>
          <p:nvPr>
            <p:ph idx="1"/>
          </p:nvPr>
        </p:nvSpPr>
        <p:spPr>
          <a:xfrm>
            <a:off x="45720" y="1935480"/>
            <a:ext cx="9052560" cy="4389120"/>
          </a:xfrm>
        </p:spPr>
        <p:txBody>
          <a:bodyPr>
            <a:normAutofit/>
          </a:bodyPr>
          <a:lstStyle/>
          <a:p>
            <a:pPr marL="0" indent="0" algn="ctr">
              <a:buNone/>
            </a:pPr>
            <a:endParaRPr lang="en-US" sz="4800" b="1" dirty="0"/>
          </a:p>
          <a:p>
            <a:pPr marL="0" indent="0" algn="ctr">
              <a:buNone/>
            </a:pPr>
            <a:endParaRPr lang="en-US" sz="2800" b="1" dirty="0"/>
          </a:p>
          <a:p>
            <a:pPr marL="0" indent="0" algn="ctr">
              <a:buNone/>
            </a:pPr>
            <a:r>
              <a:rPr lang="en-US" sz="4800" b="1" dirty="0"/>
              <a:t>REMOTE					OBJECT</a:t>
            </a:r>
          </a:p>
        </p:txBody>
      </p:sp>
      <p:cxnSp>
        <p:nvCxnSpPr>
          <p:cNvPr id="7" name="Straight Arrow Connector 6"/>
          <p:cNvCxnSpPr/>
          <p:nvPr/>
        </p:nvCxnSpPr>
        <p:spPr>
          <a:xfrm>
            <a:off x="2915816" y="3789040"/>
            <a:ext cx="3672408"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3831398" y="3276151"/>
            <a:ext cx="1481205" cy="954107"/>
          </a:xfrm>
          <a:prstGeom prst="rect">
            <a:avLst/>
          </a:prstGeom>
          <a:noFill/>
        </p:spPr>
        <p:txBody>
          <a:bodyPr wrap="square" rtlCol="0">
            <a:spAutoFit/>
          </a:bodyPr>
          <a:lstStyle/>
          <a:p>
            <a:pPr algn="ctr"/>
            <a:r>
              <a:rPr lang="en-US" sz="2800" dirty="0"/>
              <a:t>RELASI</a:t>
            </a:r>
            <a:endParaRPr lang="en-US" sz="2400" dirty="0"/>
          </a:p>
        </p:txBody>
      </p:sp>
    </p:spTree>
    <p:extLst>
      <p:ext uri="{BB962C8B-B14F-4D97-AF65-F5344CB8AC3E}">
        <p14:creationId xmlns:p14="http://schemas.microsoft.com/office/powerpoint/2010/main" val="733782208"/>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id-ID" sz="8000" dirty="0"/>
          </a:p>
          <a:p>
            <a:pPr marL="0" indent="0" algn="ctr">
              <a:buNone/>
            </a:pPr>
            <a:r>
              <a:rPr lang="en-US" sz="5400" dirty="0"/>
              <a:t>Natural Mapping </a:t>
            </a:r>
            <a:br>
              <a:rPr lang="en-US" sz="5400" dirty="0"/>
            </a:br>
            <a:r>
              <a:rPr lang="en-US" sz="5400" dirty="0"/>
              <a:t>does not require Signifier</a:t>
            </a:r>
            <a:endParaRPr lang="id-ID" sz="36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41017365"/>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AD95AA7-1226-92F3-5875-B9483CC3AE47}"/>
              </a:ext>
            </a:extLst>
          </p:cNvPr>
          <p:cNvGrpSpPr>
            <a:grpSpLocks noChangeAspect="1"/>
          </p:cNvGrpSpPr>
          <p:nvPr/>
        </p:nvGrpSpPr>
        <p:grpSpPr>
          <a:xfrm>
            <a:off x="520470" y="1049501"/>
            <a:ext cx="8103060" cy="4758998"/>
            <a:chOff x="1259632" y="2924944"/>
            <a:chExt cx="6696744" cy="3933056"/>
          </a:xfrm>
        </p:grpSpPr>
        <p:sp>
          <p:nvSpPr>
            <p:cNvPr id="5" name="Rectangle 4">
              <a:extLst>
                <a:ext uri="{FF2B5EF4-FFF2-40B4-BE49-F238E27FC236}">
                  <a16:creationId xmlns:a16="http://schemas.microsoft.com/office/drawing/2014/main" id="{D00358D4-9EBE-1092-DA68-E4F9A0BE98FB}"/>
                </a:ext>
              </a:extLst>
            </p:cNvPr>
            <p:cNvSpPr/>
            <p:nvPr/>
          </p:nvSpPr>
          <p:spPr>
            <a:xfrm>
              <a:off x="1259632" y="2924944"/>
              <a:ext cx="6696744" cy="3933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a:extLst>
                <a:ext uri="{FF2B5EF4-FFF2-40B4-BE49-F238E27FC236}">
                  <a16:creationId xmlns:a16="http://schemas.microsoft.com/office/drawing/2014/main" id="{516B71AB-599A-BD3A-5599-F909E7E0F1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7249" y="3284984"/>
              <a:ext cx="6229502" cy="3218688"/>
            </a:xfrm>
            <a:prstGeom prst="rect">
              <a:avLst/>
            </a:prstGeom>
          </p:spPr>
        </p:pic>
      </p:grpSp>
    </p:spTree>
    <p:extLst>
      <p:ext uri="{BB962C8B-B14F-4D97-AF65-F5344CB8AC3E}">
        <p14:creationId xmlns:p14="http://schemas.microsoft.com/office/powerpoint/2010/main" val="1526099355"/>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echnical Forum 2017: Power Window Regulators">
            <a:extLst>
              <a:ext uri="{FF2B5EF4-FFF2-40B4-BE49-F238E27FC236}">
                <a16:creationId xmlns:a16="http://schemas.microsoft.com/office/drawing/2014/main" id="{4AF3E96A-6FCC-8C73-9C63-A15470818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68" y="1527334"/>
            <a:ext cx="7606665" cy="3803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913341"/>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RO Racing Wheel for Playstation, Xbox, PC | Logitech G">
            <a:extLst>
              <a:ext uri="{FF2B5EF4-FFF2-40B4-BE49-F238E27FC236}">
                <a16:creationId xmlns:a16="http://schemas.microsoft.com/office/drawing/2014/main" id="{C8A8117F-E4BE-C064-E8EF-BC39A5ACF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88" y="595116"/>
            <a:ext cx="7557025" cy="566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750708"/>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8502" y="1935163"/>
            <a:ext cx="6606996" cy="4389437"/>
          </a:xfrm>
        </p:spPr>
      </p:pic>
      <p:sp>
        <p:nvSpPr>
          <p:cNvPr id="4" name="Title 3">
            <a:extLst>
              <a:ext uri="{FF2B5EF4-FFF2-40B4-BE49-F238E27FC236}">
                <a16:creationId xmlns:a16="http://schemas.microsoft.com/office/drawing/2014/main" id="{A37D1EAC-27AB-36D0-A0B0-4982A28C446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53499717"/>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2435371"/>
            <a:ext cx="3822192" cy="24337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6" y="1052736"/>
            <a:ext cx="3352800" cy="5029200"/>
          </a:xfrm>
          <a:prstGeom prst="rect">
            <a:avLst/>
          </a:prstGeom>
        </p:spPr>
      </p:pic>
      <p:sp>
        <p:nvSpPr>
          <p:cNvPr id="6" name="Title 5">
            <a:extLst>
              <a:ext uri="{FF2B5EF4-FFF2-40B4-BE49-F238E27FC236}">
                <a16:creationId xmlns:a16="http://schemas.microsoft.com/office/drawing/2014/main" id="{562877A9-0F5A-E70E-1FAB-F517EC8A381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54463935"/>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OS control center">
            <a:extLst>
              <a:ext uri="{FF2B5EF4-FFF2-40B4-BE49-F238E27FC236}">
                <a16:creationId xmlns:a16="http://schemas.microsoft.com/office/drawing/2014/main" id="{FB5131DC-95EB-F107-DA85-8ED7651F61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2426" y="311728"/>
            <a:ext cx="2879148" cy="623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34717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1800" y="1629961"/>
            <a:ext cx="3600400" cy="584775"/>
          </a:xfrm>
          <a:prstGeom prst="rect">
            <a:avLst/>
          </a:prstGeom>
          <a:noFill/>
        </p:spPr>
        <p:txBody>
          <a:bodyPr wrap="square" rtlCol="0">
            <a:spAutoFit/>
          </a:bodyPr>
          <a:lstStyle/>
          <a:p>
            <a:pPr algn="ctr"/>
            <a:r>
              <a:rPr lang="id-ID" sz="3200" dirty="0"/>
              <a:t>Gulf of execution</a:t>
            </a:r>
          </a:p>
        </p:txBody>
      </p:sp>
      <p:sp>
        <p:nvSpPr>
          <p:cNvPr id="11" name="TextBox 10"/>
          <p:cNvSpPr txBox="1"/>
          <p:nvPr/>
        </p:nvSpPr>
        <p:spPr>
          <a:xfrm>
            <a:off x="2770097" y="4725144"/>
            <a:ext cx="3600400" cy="584775"/>
          </a:xfrm>
          <a:prstGeom prst="rect">
            <a:avLst/>
          </a:prstGeom>
          <a:noFill/>
        </p:spPr>
        <p:txBody>
          <a:bodyPr wrap="square" rtlCol="0">
            <a:spAutoFit/>
          </a:bodyPr>
          <a:lstStyle/>
          <a:p>
            <a:pPr algn="ctr"/>
            <a:r>
              <a:rPr lang="id-ID" sz="3200" dirty="0"/>
              <a:t>Gulf of evaluation</a:t>
            </a:r>
          </a:p>
        </p:txBody>
      </p:sp>
      <p:sp>
        <p:nvSpPr>
          <p:cNvPr id="43" name="Freeform 42"/>
          <p:cNvSpPr/>
          <p:nvPr/>
        </p:nvSpPr>
        <p:spPr>
          <a:xfrm rot="10800000">
            <a:off x="2411760" y="3861048"/>
            <a:ext cx="4333461" cy="667929"/>
          </a:xfrm>
          <a:custGeom>
            <a:avLst/>
            <a:gdLst>
              <a:gd name="connsiteX0" fmla="*/ 0 w 4333461"/>
              <a:gd name="connsiteY0" fmla="*/ 1192698 h 1192698"/>
              <a:gd name="connsiteX1" fmla="*/ 2154804 w 4333461"/>
              <a:gd name="connsiteY1" fmla="*/ 2 h 1192698"/>
              <a:gd name="connsiteX2" fmla="*/ 4333461 w 4333461"/>
              <a:gd name="connsiteY2" fmla="*/ 1184746 h 1192698"/>
              <a:gd name="connsiteX0" fmla="*/ 0 w 4333461"/>
              <a:gd name="connsiteY0" fmla="*/ 667929 h 667929"/>
              <a:gd name="connsiteX1" fmla="*/ 2154804 w 4333461"/>
              <a:gd name="connsiteY1" fmla="*/ 19 h 667929"/>
              <a:gd name="connsiteX2" fmla="*/ 4333461 w 4333461"/>
              <a:gd name="connsiteY2" fmla="*/ 659977 h 667929"/>
            </a:gdLst>
            <a:ahLst/>
            <a:cxnLst>
              <a:cxn ang="0">
                <a:pos x="connsiteX0" y="connsiteY0"/>
              </a:cxn>
              <a:cxn ang="0">
                <a:pos x="connsiteX1" y="connsiteY1"/>
              </a:cxn>
              <a:cxn ang="0">
                <a:pos x="connsiteX2" y="connsiteY2"/>
              </a:cxn>
            </a:cxnLst>
            <a:rect l="l" t="t" r="r" b="b"/>
            <a:pathLst>
              <a:path w="4333461" h="667929">
                <a:moveTo>
                  <a:pt x="0" y="667929"/>
                </a:moveTo>
                <a:cubicBezTo>
                  <a:pt x="716280" y="72243"/>
                  <a:pt x="1432561" y="1344"/>
                  <a:pt x="2154804" y="19"/>
                </a:cubicBezTo>
                <a:cubicBezTo>
                  <a:pt x="2877047" y="-1306"/>
                  <a:pt x="3605254" y="66942"/>
                  <a:pt x="4333461" y="659977"/>
                </a:cubicBezTo>
              </a:path>
            </a:pathLst>
          </a:custGeom>
          <a:ln>
            <a:headEnd type="none" w="med" len="med"/>
            <a:tailEnd type="triangl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id-ID"/>
          </a:p>
        </p:txBody>
      </p:sp>
      <p:grpSp>
        <p:nvGrpSpPr>
          <p:cNvPr id="14" name="Group 13"/>
          <p:cNvGrpSpPr>
            <a:grpSpLocks noChangeAspect="1"/>
          </p:cNvGrpSpPr>
          <p:nvPr/>
        </p:nvGrpSpPr>
        <p:grpSpPr>
          <a:xfrm>
            <a:off x="765952" y="2810285"/>
            <a:ext cx="1398461" cy="2105569"/>
            <a:chOff x="534506" y="3030277"/>
            <a:chExt cx="1861352" cy="2802511"/>
          </a:xfrm>
        </p:grpSpPr>
        <p:pic>
          <p:nvPicPr>
            <p:cNvPr id="15" name="Picture 4" descr="G:\UMY\135351_Human-Computer Interface Design_Edu Material\Slide\Chapter 03\confused copy.jpg"/>
            <p:cNvPicPr>
              <a:picLocks noChangeAspect="1" noChangeArrowheads="1"/>
            </p:cNvPicPr>
            <p:nvPr/>
          </p:nvPicPr>
          <p:blipFill rotWithShape="1">
            <a:blip r:embed="rId3"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52582" r="88"/>
            <a:stretch/>
          </p:blipFill>
          <p:spPr bwMode="auto">
            <a:xfrm flipH="1">
              <a:off x="534506" y="3030277"/>
              <a:ext cx="1861352" cy="224344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84264" y="5300242"/>
              <a:ext cx="1361833" cy="532546"/>
            </a:xfrm>
            <a:prstGeom prst="rect">
              <a:avLst/>
            </a:prstGeom>
            <a:noFill/>
          </p:spPr>
          <p:txBody>
            <a:bodyPr wrap="none" rtlCol="0">
              <a:spAutoFit/>
            </a:bodyPr>
            <a:lstStyle/>
            <a:p>
              <a:r>
                <a:rPr lang="en-US" sz="2000" dirty="0"/>
                <a:t>Human</a:t>
              </a:r>
              <a:endParaRPr lang="id-ID" sz="2000" dirty="0"/>
            </a:p>
          </p:txBody>
        </p:sp>
      </p:grpSp>
      <p:grpSp>
        <p:nvGrpSpPr>
          <p:cNvPr id="17" name="Group 16"/>
          <p:cNvGrpSpPr>
            <a:grpSpLocks noChangeAspect="1"/>
          </p:cNvGrpSpPr>
          <p:nvPr/>
        </p:nvGrpSpPr>
        <p:grpSpPr>
          <a:xfrm>
            <a:off x="6991407" y="2805175"/>
            <a:ext cx="1565965" cy="2110680"/>
            <a:chOff x="6732240" y="3024440"/>
            <a:chExt cx="2084299" cy="2809316"/>
          </a:xfrm>
        </p:grpSpPr>
        <p:pic>
          <p:nvPicPr>
            <p:cNvPr id="18" name="Picture 4" descr="G:\UMY\135351_Human-Computer Interface Design_Edu Material\Slide\Chapter 03\confused copy.jpg"/>
            <p:cNvPicPr>
              <a:picLocks noChangeAspect="1" noChangeArrowheads="1"/>
            </p:cNvPicPr>
            <p:nvPr/>
          </p:nvPicPr>
          <p:blipFill rotWithShape="1">
            <a:blip r:embed="rId3"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r="47001"/>
            <a:stretch/>
          </p:blipFill>
          <p:spPr bwMode="auto">
            <a:xfrm flipH="1">
              <a:off x="6732240" y="3024440"/>
              <a:ext cx="2084299" cy="224344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922907" y="5301209"/>
              <a:ext cx="1738626" cy="532547"/>
            </a:xfrm>
            <a:prstGeom prst="rect">
              <a:avLst/>
            </a:prstGeom>
            <a:noFill/>
          </p:spPr>
          <p:txBody>
            <a:bodyPr wrap="none" rtlCol="0">
              <a:spAutoFit/>
            </a:bodyPr>
            <a:lstStyle/>
            <a:p>
              <a:pPr algn="ctr"/>
              <a:r>
                <a:rPr lang="en-US" sz="2000" dirty="0"/>
                <a:t>Computer</a:t>
              </a:r>
              <a:endParaRPr lang="id-ID" sz="2000" dirty="0"/>
            </a:p>
          </p:txBody>
        </p:sp>
      </p:grpSp>
      <p:sp>
        <p:nvSpPr>
          <p:cNvPr id="22" name="Freeform 21"/>
          <p:cNvSpPr/>
          <p:nvPr/>
        </p:nvSpPr>
        <p:spPr>
          <a:xfrm>
            <a:off x="2401128" y="2689063"/>
            <a:ext cx="4333461" cy="667929"/>
          </a:xfrm>
          <a:custGeom>
            <a:avLst/>
            <a:gdLst>
              <a:gd name="connsiteX0" fmla="*/ 0 w 4333461"/>
              <a:gd name="connsiteY0" fmla="*/ 1192698 h 1192698"/>
              <a:gd name="connsiteX1" fmla="*/ 2154804 w 4333461"/>
              <a:gd name="connsiteY1" fmla="*/ 2 h 1192698"/>
              <a:gd name="connsiteX2" fmla="*/ 4333461 w 4333461"/>
              <a:gd name="connsiteY2" fmla="*/ 1184746 h 1192698"/>
              <a:gd name="connsiteX0" fmla="*/ 0 w 4333461"/>
              <a:gd name="connsiteY0" fmla="*/ 667929 h 667929"/>
              <a:gd name="connsiteX1" fmla="*/ 2154804 w 4333461"/>
              <a:gd name="connsiteY1" fmla="*/ 19 h 667929"/>
              <a:gd name="connsiteX2" fmla="*/ 4333461 w 4333461"/>
              <a:gd name="connsiteY2" fmla="*/ 659977 h 667929"/>
            </a:gdLst>
            <a:ahLst/>
            <a:cxnLst>
              <a:cxn ang="0">
                <a:pos x="connsiteX0" y="connsiteY0"/>
              </a:cxn>
              <a:cxn ang="0">
                <a:pos x="connsiteX1" y="connsiteY1"/>
              </a:cxn>
              <a:cxn ang="0">
                <a:pos x="connsiteX2" y="connsiteY2"/>
              </a:cxn>
            </a:cxnLst>
            <a:rect l="l" t="t" r="r" b="b"/>
            <a:pathLst>
              <a:path w="4333461" h="667929">
                <a:moveTo>
                  <a:pt x="0" y="667929"/>
                </a:moveTo>
                <a:cubicBezTo>
                  <a:pt x="716280" y="72243"/>
                  <a:pt x="1432561" y="1344"/>
                  <a:pt x="2154804" y="19"/>
                </a:cubicBezTo>
                <a:cubicBezTo>
                  <a:pt x="2877047" y="-1306"/>
                  <a:pt x="3605254" y="66942"/>
                  <a:pt x="4333461" y="659977"/>
                </a:cubicBezTo>
              </a:path>
            </a:pathLst>
          </a:custGeom>
          <a:ln>
            <a:headEnd type="none" w="med" len="med"/>
            <a:tailEnd type="triangl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id-ID"/>
          </a:p>
        </p:txBody>
      </p:sp>
    </p:spTree>
    <p:extLst>
      <p:ext uri="{BB962C8B-B14F-4D97-AF65-F5344CB8AC3E}">
        <p14:creationId xmlns:p14="http://schemas.microsoft.com/office/powerpoint/2010/main" val="3252945729"/>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OS control center">
            <a:extLst>
              <a:ext uri="{FF2B5EF4-FFF2-40B4-BE49-F238E27FC236}">
                <a16:creationId xmlns:a16="http://schemas.microsoft.com/office/drawing/2014/main" id="{1DEB6DFA-3F6E-8115-C771-73665B9CE2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27" t="38450" r="27608" b="42624"/>
          <a:stretch/>
        </p:blipFill>
        <p:spPr bwMode="auto">
          <a:xfrm>
            <a:off x="3653415" y="1745759"/>
            <a:ext cx="1837170" cy="336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220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0801" y="2076082"/>
            <a:ext cx="7302398" cy="4107599"/>
          </a:xfrm>
        </p:spPr>
      </p:pic>
      <p:sp>
        <p:nvSpPr>
          <p:cNvPr id="5" name="Title 4">
            <a:extLst>
              <a:ext uri="{FF2B5EF4-FFF2-40B4-BE49-F238E27FC236}">
                <a16:creationId xmlns:a16="http://schemas.microsoft.com/office/drawing/2014/main" id="{9770B380-1482-D9B4-64B9-387496F5F78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8331056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id-ID" dirty="0"/>
          </a:p>
          <a:p>
            <a:pPr marL="392113" lvl="1" indent="-214313">
              <a:buNone/>
            </a:pPr>
            <a:r>
              <a:rPr lang="id-ID" sz="2400" i="1" dirty="0"/>
              <a:t>“ </a:t>
            </a:r>
            <a:r>
              <a:rPr lang="en-US" sz="2400" i="1" dirty="0"/>
              <a:t>it’s okay if you make mistake in the first try</a:t>
            </a:r>
          </a:p>
          <a:p>
            <a:pPr marL="392113" lvl="1" indent="-214313">
              <a:buNone/>
            </a:pPr>
            <a:r>
              <a:rPr lang="en-US" i="1" dirty="0"/>
              <a:t>  it’s okay if you have to read a manual or ask someone to teach you</a:t>
            </a:r>
          </a:p>
          <a:p>
            <a:pPr marL="392113" lvl="1" indent="-214313">
              <a:buNone/>
            </a:pPr>
            <a:r>
              <a:rPr lang="en-US" sz="2400" i="1" dirty="0"/>
              <a:t>  but it’s not okay if you have to do the same thing twice”</a:t>
            </a:r>
          </a:p>
        </p:txBody>
      </p:sp>
      <p:sp>
        <p:nvSpPr>
          <p:cNvPr id="5" name="Title 4">
            <a:extLst>
              <a:ext uri="{FF2B5EF4-FFF2-40B4-BE49-F238E27FC236}">
                <a16:creationId xmlns:a16="http://schemas.microsoft.com/office/drawing/2014/main" id="{48B3A580-F396-72C0-2935-B75BEE6C4B4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1191256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 y="1935480"/>
            <a:ext cx="9052560" cy="4389120"/>
          </a:xfrm>
        </p:spPr>
        <p:txBody>
          <a:bodyPr>
            <a:noAutofit/>
          </a:bodyPr>
          <a:lstStyle/>
          <a:p>
            <a:pPr marL="0" indent="0" algn="ctr">
              <a:buNone/>
            </a:pPr>
            <a:endParaRPr lang="id-ID" sz="1400" dirty="0"/>
          </a:p>
          <a:p>
            <a:pPr marL="0" indent="0" algn="ctr">
              <a:buNone/>
            </a:pPr>
            <a:r>
              <a:rPr lang="en-US" sz="6600" dirty="0"/>
              <a:t>How to help User?</a:t>
            </a:r>
            <a:endParaRPr lang="id-ID" sz="6600" dirty="0"/>
          </a:p>
          <a:p>
            <a:pPr marL="0" indent="0" algn="ctr">
              <a:buNone/>
            </a:pPr>
            <a:r>
              <a:rPr lang="en-US" sz="6600" dirty="0"/>
              <a:t>Make the interaction</a:t>
            </a:r>
          </a:p>
          <a:p>
            <a:pPr marL="0" indent="0" algn="ctr">
              <a:buNone/>
            </a:pPr>
            <a:r>
              <a:rPr lang="en-US" sz="6600" dirty="0">
                <a:solidFill>
                  <a:srgbClr val="00B050"/>
                </a:solidFill>
              </a:rPr>
              <a:t>Easy</a:t>
            </a:r>
            <a:r>
              <a:rPr lang="en-US" sz="6600" dirty="0"/>
              <a:t> and </a:t>
            </a:r>
            <a:r>
              <a:rPr lang="en-US" sz="6600" dirty="0">
                <a:solidFill>
                  <a:srgbClr val="00B050"/>
                </a:solidFill>
              </a:rPr>
              <a:t>Intuitive</a:t>
            </a:r>
            <a:endParaRPr lang="id-ID" sz="6600" dirty="0">
              <a:solidFill>
                <a:srgbClr val="00B050"/>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7338395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389120"/>
          </a:xfrm>
        </p:spPr>
        <p:txBody>
          <a:bodyPr>
            <a:noAutofit/>
          </a:bodyPr>
          <a:lstStyle/>
          <a:p>
            <a:pPr marL="0" indent="0" algn="ctr">
              <a:buNone/>
            </a:pPr>
            <a:endParaRPr lang="en-US" sz="100" dirty="0">
              <a:solidFill>
                <a:schemeClr val="tx2"/>
              </a:solidFill>
              <a:latin typeface="+mj-lt"/>
              <a:ea typeface="+mj-ea"/>
              <a:cs typeface="+mj-cs"/>
            </a:endParaRPr>
          </a:p>
          <a:p>
            <a:pPr marL="0" indent="0" algn="ctr">
              <a:buNone/>
            </a:pPr>
            <a:r>
              <a:rPr lang="id-ID" sz="7200" dirty="0"/>
              <a:t>Norman’s</a:t>
            </a:r>
            <a:endParaRPr lang="en-US" sz="7200" dirty="0"/>
          </a:p>
          <a:p>
            <a:pPr marL="0" indent="0" algn="ctr">
              <a:buNone/>
            </a:pPr>
            <a:r>
              <a:rPr lang="en-US" sz="7200" dirty="0"/>
              <a:t>Seven Fundamental </a:t>
            </a:r>
          </a:p>
          <a:p>
            <a:pPr marL="0" indent="0" algn="ctr">
              <a:buNone/>
            </a:pPr>
            <a:r>
              <a:rPr lang="en-US" sz="7200" dirty="0"/>
              <a:t>Principles of Design</a:t>
            </a:r>
          </a:p>
          <a:p>
            <a:pPr marL="0" indent="0" algn="ctr">
              <a:buNone/>
            </a:pPr>
            <a:endParaRPr lang="id-ID" sz="7200" dirty="0"/>
          </a:p>
        </p:txBody>
      </p:sp>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413879126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Norman’s</a:t>
            </a:r>
            <a:r>
              <a:rPr lang="en-US" dirty="0">
                <a:solidFill>
                  <a:srgbClr val="04617B"/>
                </a:solidFill>
              </a:rPr>
              <a:t> </a:t>
            </a:r>
            <a:r>
              <a:rPr lang="en-US" dirty="0"/>
              <a:t>Principle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71685" y="1935163"/>
            <a:ext cx="6600629" cy="4389437"/>
          </a:xfrm>
        </p:spPr>
      </p:pic>
    </p:spTree>
    <p:extLst>
      <p:ext uri="{BB962C8B-B14F-4D97-AF65-F5344CB8AC3E}">
        <p14:creationId xmlns:p14="http://schemas.microsoft.com/office/powerpoint/2010/main" val="224350009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 y="1268760"/>
            <a:ext cx="9052560" cy="4389120"/>
          </a:xfrm>
        </p:spPr>
        <p:txBody>
          <a:bodyPr>
            <a:normAutofit/>
          </a:bodyPr>
          <a:lstStyle/>
          <a:p>
            <a:pPr marL="0" indent="0" algn="ctr">
              <a:buNone/>
            </a:pPr>
            <a:endParaRPr lang="en-US" sz="4400" dirty="0">
              <a:solidFill>
                <a:schemeClr val="tx2"/>
              </a:solidFill>
              <a:latin typeface="+mj-lt"/>
              <a:ea typeface="+mj-ea"/>
              <a:cs typeface="+mj-cs"/>
            </a:endParaRPr>
          </a:p>
          <a:p>
            <a:pPr marL="0" indent="0" algn="ctr">
              <a:buNone/>
            </a:pPr>
            <a:r>
              <a:rPr lang="en-US" sz="6400" dirty="0"/>
              <a:t>For Donald </a:t>
            </a:r>
            <a:r>
              <a:rPr lang="id-ID" sz="6400" dirty="0"/>
              <a:t>Norman</a:t>
            </a:r>
            <a:endParaRPr lang="en-US" sz="6400" dirty="0"/>
          </a:p>
          <a:p>
            <a:pPr marL="0" indent="0" algn="ctr">
              <a:buNone/>
            </a:pPr>
            <a:r>
              <a:rPr lang="en-US" sz="6400" dirty="0"/>
              <a:t>good design is defined by</a:t>
            </a:r>
          </a:p>
          <a:p>
            <a:pPr marL="0" indent="0" algn="ctr">
              <a:buNone/>
            </a:pPr>
            <a:r>
              <a:rPr lang="en-US" sz="4800" dirty="0">
                <a:solidFill>
                  <a:srgbClr val="006C31"/>
                </a:solidFill>
              </a:rPr>
              <a:t>Discoverability </a:t>
            </a:r>
            <a:r>
              <a:rPr lang="en-US" sz="4800" dirty="0"/>
              <a:t>+ </a:t>
            </a:r>
            <a:r>
              <a:rPr lang="en-US" sz="4800" dirty="0">
                <a:solidFill>
                  <a:srgbClr val="006C31"/>
                </a:solidFill>
              </a:rPr>
              <a:t>Understanding</a:t>
            </a:r>
          </a:p>
          <a:p>
            <a:pPr marL="0" indent="0" algn="ctr">
              <a:buNone/>
            </a:pPr>
            <a:endParaRPr lang="id-ID" sz="66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35006267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oor">
            <a:hlinkClick r:id="" action="ppaction://media"/>
            <a:extLst>
              <a:ext uri="{FF2B5EF4-FFF2-40B4-BE49-F238E27FC236}">
                <a16:creationId xmlns:a16="http://schemas.microsoft.com/office/drawing/2014/main" id="{C8C8786B-0018-754D-AD1E-488BB04F25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7615" y="907978"/>
            <a:ext cx="8768771" cy="5042044"/>
          </a:xfrm>
          <a:prstGeom prst="rect">
            <a:avLst/>
          </a:prstGeom>
        </p:spPr>
      </p:pic>
    </p:spTree>
    <p:extLst>
      <p:ext uri="{BB962C8B-B14F-4D97-AF65-F5344CB8AC3E}">
        <p14:creationId xmlns:p14="http://schemas.microsoft.com/office/powerpoint/2010/main" val="33849568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2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endParaRPr lang="id-ID" sz="4000" dirty="0"/>
          </a:p>
          <a:p>
            <a:pPr marL="0" indent="0" algn="ctr">
              <a:buNone/>
            </a:pPr>
            <a:endParaRPr lang="en-US" sz="2400" dirty="0"/>
          </a:p>
          <a:p>
            <a:pPr marL="0" indent="0" algn="ctr">
              <a:buNone/>
            </a:pPr>
            <a:r>
              <a:rPr lang="en-US" sz="8800" dirty="0"/>
              <a:t>Norman Doors</a:t>
            </a:r>
            <a:endParaRPr lang="id-ID" sz="6600" dirty="0"/>
          </a:p>
        </p:txBody>
      </p:sp>
    </p:spTree>
    <p:extLst>
      <p:ext uri="{BB962C8B-B14F-4D97-AF65-F5344CB8AC3E}">
        <p14:creationId xmlns:p14="http://schemas.microsoft.com/office/powerpoint/2010/main" val="161139700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Today</a:t>
            </a:r>
          </a:p>
        </p:txBody>
      </p:sp>
      <p:sp>
        <p:nvSpPr>
          <p:cNvPr id="3" name="Content Placeholder 2"/>
          <p:cNvSpPr>
            <a:spLocks noGrp="1"/>
          </p:cNvSpPr>
          <p:nvPr>
            <p:ph idx="1"/>
          </p:nvPr>
        </p:nvSpPr>
        <p:spPr/>
        <p:txBody>
          <a:bodyPr>
            <a:normAutofit/>
          </a:bodyPr>
          <a:lstStyle/>
          <a:p>
            <a:r>
              <a:rPr lang="id-ID" dirty="0" err="1"/>
              <a:t>Norman’s</a:t>
            </a:r>
            <a:r>
              <a:rPr lang="id-ID" dirty="0"/>
              <a:t> </a:t>
            </a:r>
            <a:r>
              <a:rPr lang="en-US" dirty="0"/>
              <a:t>Seven Fundamental</a:t>
            </a:r>
            <a:r>
              <a:rPr lang="id-ID" dirty="0"/>
              <a:t> </a:t>
            </a:r>
            <a:r>
              <a:rPr lang="en-US" dirty="0"/>
              <a:t>Principles of Design</a:t>
            </a:r>
          </a:p>
          <a:p>
            <a:pPr lvl="1"/>
            <a:r>
              <a:rPr lang="en-US" dirty="0"/>
              <a:t>Discoverability </a:t>
            </a:r>
          </a:p>
          <a:p>
            <a:pPr lvl="1"/>
            <a:r>
              <a:rPr lang="en-US" dirty="0"/>
              <a:t>Affordance</a:t>
            </a:r>
          </a:p>
          <a:p>
            <a:pPr lvl="1"/>
            <a:r>
              <a:rPr lang="en-US" dirty="0"/>
              <a:t>Signifier</a:t>
            </a:r>
          </a:p>
          <a:p>
            <a:pPr lvl="1"/>
            <a:r>
              <a:rPr lang="en-US" dirty="0"/>
              <a:t>Constraint</a:t>
            </a:r>
          </a:p>
          <a:p>
            <a:pPr lvl="1"/>
            <a:r>
              <a:rPr lang="en-US" dirty="0"/>
              <a:t>Feedback</a:t>
            </a:r>
          </a:p>
          <a:p>
            <a:pPr lvl="1"/>
            <a:r>
              <a:rPr lang="en-US" dirty="0"/>
              <a:t>Mapping</a:t>
            </a:r>
          </a:p>
          <a:p>
            <a:pPr lvl="1"/>
            <a:endParaRPr lang="id-ID" dirty="0"/>
          </a:p>
          <a:p>
            <a:endParaRPr lang="en-US" sz="2800" dirty="0"/>
          </a:p>
        </p:txBody>
      </p:sp>
    </p:spTree>
    <p:extLst>
      <p:ext uri="{BB962C8B-B14F-4D97-AF65-F5344CB8AC3E}">
        <p14:creationId xmlns:p14="http://schemas.microsoft.com/office/powerpoint/2010/main" val="104847270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1BEB4D46-70A3-E526-A318-C632719B1E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2286000" y="857250"/>
            <a:ext cx="4572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98010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7FD8C9-8332-03F2-0B6C-8250523AB3E1}"/>
              </a:ext>
            </a:extLst>
          </p:cNvPr>
          <p:cNvPicPr>
            <a:picLocks noChangeAspect="1"/>
          </p:cNvPicPr>
          <p:nvPr/>
        </p:nvPicPr>
        <p:blipFill rotWithShape="1">
          <a:blip r:embed="rId2"/>
          <a:srcRect r="54360"/>
          <a:stretch/>
        </p:blipFill>
        <p:spPr>
          <a:xfrm>
            <a:off x="443653" y="970154"/>
            <a:ext cx="3768307" cy="4917693"/>
          </a:xfrm>
          <a:prstGeom prst="rect">
            <a:avLst/>
          </a:prstGeom>
        </p:spPr>
      </p:pic>
      <p:pic>
        <p:nvPicPr>
          <p:cNvPr id="4" name="Picture 3">
            <a:extLst>
              <a:ext uri="{FF2B5EF4-FFF2-40B4-BE49-F238E27FC236}">
                <a16:creationId xmlns:a16="http://schemas.microsoft.com/office/drawing/2014/main" id="{6CC94BA7-590B-8378-0BC7-30009536F621}"/>
              </a:ext>
            </a:extLst>
          </p:cNvPr>
          <p:cNvPicPr>
            <a:picLocks noChangeAspect="1"/>
          </p:cNvPicPr>
          <p:nvPr/>
        </p:nvPicPr>
        <p:blipFill rotWithShape="1">
          <a:blip r:embed="rId2"/>
          <a:srcRect l="52617"/>
          <a:stretch/>
        </p:blipFill>
        <p:spPr>
          <a:xfrm>
            <a:off x="4788024" y="970154"/>
            <a:ext cx="3912324" cy="4917693"/>
          </a:xfrm>
          <a:prstGeom prst="rect">
            <a:avLst/>
          </a:prstGeom>
        </p:spPr>
      </p:pic>
    </p:spTree>
    <p:extLst>
      <p:ext uri="{BB962C8B-B14F-4D97-AF65-F5344CB8AC3E}">
        <p14:creationId xmlns:p14="http://schemas.microsoft.com/office/powerpoint/2010/main" val="4939616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1DB6C-F6F0-F347-22D4-1DAE3990FBB7}"/>
              </a:ext>
            </a:extLst>
          </p:cNvPr>
          <p:cNvPicPr>
            <a:picLocks noChangeAspect="1"/>
          </p:cNvPicPr>
          <p:nvPr/>
        </p:nvPicPr>
        <p:blipFill>
          <a:blip r:embed="rId2"/>
          <a:stretch>
            <a:fillRect/>
          </a:stretch>
        </p:blipFill>
        <p:spPr>
          <a:xfrm>
            <a:off x="2233132" y="311728"/>
            <a:ext cx="4677736" cy="6234545"/>
          </a:xfrm>
          <a:prstGeom prst="rect">
            <a:avLst/>
          </a:prstGeom>
        </p:spPr>
      </p:pic>
    </p:spTree>
    <p:extLst>
      <p:ext uri="{BB962C8B-B14F-4D97-AF65-F5344CB8AC3E}">
        <p14:creationId xmlns:p14="http://schemas.microsoft.com/office/powerpoint/2010/main" val="171614335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A31ECD-23F7-5D0F-E420-0EC58945B9C1}"/>
              </a:ext>
            </a:extLst>
          </p:cNvPr>
          <p:cNvPicPr>
            <a:picLocks noChangeAspect="1"/>
          </p:cNvPicPr>
          <p:nvPr/>
        </p:nvPicPr>
        <p:blipFill>
          <a:blip r:embed="rId2"/>
          <a:stretch>
            <a:fillRect/>
          </a:stretch>
        </p:blipFill>
        <p:spPr>
          <a:xfrm>
            <a:off x="883920" y="1354455"/>
            <a:ext cx="7376160" cy="4149090"/>
          </a:xfrm>
          <a:prstGeom prst="rect">
            <a:avLst/>
          </a:prstGeom>
        </p:spPr>
      </p:pic>
    </p:spTree>
    <p:extLst>
      <p:ext uri="{BB962C8B-B14F-4D97-AF65-F5344CB8AC3E}">
        <p14:creationId xmlns:p14="http://schemas.microsoft.com/office/powerpoint/2010/main" val="419306183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20339-000C-8366-0ED0-07A7DC6ABA69}"/>
              </a:ext>
            </a:extLst>
          </p:cNvPr>
          <p:cNvPicPr>
            <a:picLocks noChangeAspect="1"/>
          </p:cNvPicPr>
          <p:nvPr/>
        </p:nvPicPr>
        <p:blipFill>
          <a:blip r:embed="rId2"/>
          <a:stretch>
            <a:fillRect/>
          </a:stretch>
        </p:blipFill>
        <p:spPr>
          <a:xfrm>
            <a:off x="2233132" y="311728"/>
            <a:ext cx="4677736" cy="6234545"/>
          </a:xfrm>
          <a:prstGeom prst="rect">
            <a:avLst/>
          </a:prstGeom>
        </p:spPr>
      </p:pic>
    </p:spTree>
    <p:extLst>
      <p:ext uri="{BB962C8B-B14F-4D97-AF65-F5344CB8AC3E}">
        <p14:creationId xmlns:p14="http://schemas.microsoft.com/office/powerpoint/2010/main" val="23248739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 y="1268760"/>
            <a:ext cx="9052560" cy="4389120"/>
          </a:xfrm>
        </p:spPr>
        <p:txBody>
          <a:bodyPr>
            <a:normAutofit/>
          </a:bodyPr>
          <a:lstStyle/>
          <a:p>
            <a:pPr marL="0" indent="0" algn="ctr">
              <a:buNone/>
            </a:pPr>
            <a:endParaRPr lang="en-US" sz="4400" dirty="0">
              <a:solidFill>
                <a:schemeClr val="tx2"/>
              </a:solidFill>
              <a:latin typeface="+mj-lt"/>
              <a:ea typeface="+mj-ea"/>
              <a:cs typeface="+mj-cs"/>
            </a:endParaRPr>
          </a:p>
          <a:p>
            <a:pPr marL="0" indent="0" algn="ctr">
              <a:buNone/>
            </a:pPr>
            <a:r>
              <a:rPr lang="en-US" sz="6400" dirty="0"/>
              <a:t>For Donald </a:t>
            </a:r>
            <a:r>
              <a:rPr lang="id-ID" sz="6400" dirty="0"/>
              <a:t>Norman</a:t>
            </a:r>
            <a:endParaRPr lang="en-US" sz="6400" dirty="0"/>
          </a:p>
          <a:p>
            <a:pPr marL="0" indent="0" algn="ctr">
              <a:buNone/>
            </a:pPr>
            <a:r>
              <a:rPr lang="en-US" sz="6400" dirty="0"/>
              <a:t>good design is defined by</a:t>
            </a:r>
          </a:p>
          <a:p>
            <a:pPr marL="0" indent="0" algn="ctr">
              <a:buNone/>
            </a:pPr>
            <a:r>
              <a:rPr lang="en-US" sz="4800" dirty="0">
                <a:solidFill>
                  <a:srgbClr val="006C31"/>
                </a:solidFill>
              </a:rPr>
              <a:t>Discoverability </a:t>
            </a:r>
            <a:r>
              <a:rPr lang="en-US" sz="4800" dirty="0"/>
              <a:t>+ </a:t>
            </a:r>
            <a:r>
              <a:rPr lang="en-US" sz="4800" dirty="0">
                <a:solidFill>
                  <a:srgbClr val="006C31"/>
                </a:solidFill>
              </a:rPr>
              <a:t>Understanding</a:t>
            </a:r>
          </a:p>
          <a:p>
            <a:pPr marL="0" indent="0" algn="ctr">
              <a:buNone/>
            </a:pPr>
            <a:endParaRPr lang="id-ID" sz="66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49811162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Norman’s</a:t>
            </a:r>
            <a:r>
              <a:rPr lang="en-US" dirty="0">
                <a:solidFill>
                  <a:srgbClr val="04617B"/>
                </a:solidFill>
              </a:rPr>
              <a:t> </a:t>
            </a:r>
            <a:r>
              <a:rPr lang="en-US" dirty="0"/>
              <a:t>Principle</a:t>
            </a:r>
          </a:p>
        </p:txBody>
      </p:sp>
      <p:sp>
        <p:nvSpPr>
          <p:cNvPr id="3" name="Content Placeholder 2"/>
          <p:cNvSpPr>
            <a:spLocks noGrp="1"/>
          </p:cNvSpPr>
          <p:nvPr>
            <p:ph idx="1"/>
          </p:nvPr>
        </p:nvSpPr>
        <p:spPr/>
        <p:txBody>
          <a:bodyPr>
            <a:normAutofit/>
          </a:bodyPr>
          <a:lstStyle/>
          <a:p>
            <a:r>
              <a:rPr lang="en-US" dirty="0"/>
              <a:t>Norman’s Seven Fundamental Principles of Design</a:t>
            </a:r>
            <a:r>
              <a:rPr lang="id-ID" dirty="0"/>
              <a:t> </a:t>
            </a:r>
            <a:r>
              <a:rPr lang="en-US" dirty="0" err="1"/>
              <a:t>terdiri</a:t>
            </a:r>
            <a:r>
              <a:rPr lang="en-US" dirty="0"/>
              <a:t> </a:t>
            </a:r>
            <a:r>
              <a:rPr lang="en-US" dirty="0" err="1"/>
              <a:t>atas</a:t>
            </a:r>
            <a:r>
              <a:rPr lang="en-US" dirty="0"/>
              <a:t>:</a:t>
            </a:r>
          </a:p>
          <a:p>
            <a:pPr lvl="1"/>
            <a:r>
              <a:rPr lang="en-US" dirty="0"/>
              <a:t>Conceptual Model</a:t>
            </a:r>
          </a:p>
          <a:p>
            <a:pPr lvl="1"/>
            <a:r>
              <a:rPr lang="en-US" dirty="0"/>
              <a:t>Discoverability </a:t>
            </a:r>
          </a:p>
          <a:p>
            <a:pPr lvl="1"/>
            <a:r>
              <a:rPr lang="en-US" dirty="0"/>
              <a:t>Affordance</a:t>
            </a:r>
          </a:p>
          <a:p>
            <a:pPr lvl="1"/>
            <a:r>
              <a:rPr lang="en-US" dirty="0"/>
              <a:t>Signifier</a:t>
            </a:r>
          </a:p>
          <a:p>
            <a:pPr lvl="1"/>
            <a:r>
              <a:rPr lang="en-US" dirty="0"/>
              <a:t>Constraint</a:t>
            </a:r>
          </a:p>
          <a:p>
            <a:pPr lvl="1"/>
            <a:r>
              <a:rPr lang="en-US" dirty="0"/>
              <a:t>Feedback</a:t>
            </a:r>
          </a:p>
          <a:p>
            <a:pPr lvl="1"/>
            <a:r>
              <a:rPr lang="en-US" dirty="0"/>
              <a:t>Mapping</a:t>
            </a:r>
          </a:p>
          <a:p>
            <a:pPr lvl="1"/>
            <a:endParaRPr lang="en-US" dirty="0"/>
          </a:p>
        </p:txBody>
      </p:sp>
    </p:spTree>
    <p:extLst>
      <p:ext uri="{BB962C8B-B14F-4D97-AF65-F5344CB8AC3E}">
        <p14:creationId xmlns:p14="http://schemas.microsoft.com/office/powerpoint/2010/main" val="385920342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endParaRPr lang="id-ID" sz="4000" dirty="0"/>
          </a:p>
          <a:p>
            <a:pPr marL="0" indent="0" algn="ctr">
              <a:buNone/>
            </a:pPr>
            <a:endParaRPr lang="en-US" sz="2800" dirty="0"/>
          </a:p>
          <a:p>
            <a:pPr marL="0" indent="0" algn="ctr">
              <a:buNone/>
            </a:pPr>
            <a:r>
              <a:rPr lang="en-US" sz="7200" dirty="0"/>
              <a:t>Conceptual Model</a:t>
            </a:r>
            <a:endParaRPr lang="id-ID" sz="5400" dirty="0"/>
          </a:p>
        </p:txBody>
      </p:sp>
    </p:spTree>
    <p:extLst>
      <p:ext uri="{BB962C8B-B14F-4D97-AF65-F5344CB8AC3E}">
        <p14:creationId xmlns:p14="http://schemas.microsoft.com/office/powerpoint/2010/main" val="416573037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a:p>
        </p:txBody>
      </p:sp>
      <p:pic>
        <p:nvPicPr>
          <p:cNvPr id="4" name="Content Placeholder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8024" y="2998027"/>
            <a:ext cx="4141003" cy="2753766"/>
          </a:xfrm>
          <a:prstGeom prst="rect">
            <a:avLst/>
          </a:prstGeom>
        </p:spPr>
      </p:pic>
      <p:sp>
        <p:nvSpPr>
          <p:cNvPr id="5" name="Cloud Callout 4"/>
          <p:cNvSpPr/>
          <p:nvPr/>
        </p:nvSpPr>
        <p:spPr>
          <a:xfrm>
            <a:off x="5220072" y="1196752"/>
            <a:ext cx="2592288" cy="1656184"/>
          </a:xfrm>
          <a:prstGeom prst="cloudCallout">
            <a:avLst>
              <a:gd name="adj1" fmla="val 39573"/>
              <a:gd name="adj2" fmla="val 881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12859"/>
          <a:stretch/>
        </p:blipFill>
        <p:spPr>
          <a:xfrm>
            <a:off x="107504" y="2999449"/>
            <a:ext cx="3600400" cy="2752344"/>
          </a:xfrm>
          <a:prstGeom prst="rect">
            <a:avLst/>
          </a:prstGeom>
        </p:spPr>
      </p:pic>
      <p:sp>
        <p:nvSpPr>
          <p:cNvPr id="8" name="Cloud Callout 7"/>
          <p:cNvSpPr/>
          <p:nvPr/>
        </p:nvSpPr>
        <p:spPr>
          <a:xfrm>
            <a:off x="2195736" y="1213023"/>
            <a:ext cx="2592288" cy="1656184"/>
          </a:xfrm>
          <a:prstGeom prst="cloudCallout">
            <a:avLst>
              <a:gd name="adj1" fmla="val -49968"/>
              <a:gd name="adj2" fmla="val 9581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3059832" y="1769477"/>
            <a:ext cx="79208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5234401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fill="hold" grpId="0" nodeType="afterEffect">
                                  <p:stCondLst>
                                    <p:cond delay="0"/>
                                  </p:stCondLst>
                                  <p:childTnLst>
                                    <p:animMotion origin="layout" path="M 2.22222E-6 5.55112E-17 L 0.33489 5.55112E-17 " pathEditMode="relative" rAng="0" ptsTypes="AA">
                                      <p:cBhvr>
                                        <p:cTn id="6" dur="2000" fill="hold"/>
                                        <p:tgtEl>
                                          <p:spTgt spid="9"/>
                                        </p:tgtEl>
                                        <p:attrNameLst>
                                          <p:attrName>ppt_x</p:attrName>
                                          <p:attrName>ppt_y</p:attrName>
                                        </p:attrNameLst>
                                      </p:cBhvr>
                                      <p:rCtr x="167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677107" y="620688"/>
            <a:ext cx="7789786" cy="5842341"/>
          </a:xfr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02941594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Today Learning Outcome</a:t>
            </a:r>
          </a:p>
        </p:txBody>
      </p:sp>
      <p:sp>
        <p:nvSpPr>
          <p:cNvPr id="3" name="Content Placeholder 2"/>
          <p:cNvSpPr>
            <a:spLocks noGrp="1"/>
          </p:cNvSpPr>
          <p:nvPr>
            <p:ph idx="1"/>
          </p:nvPr>
        </p:nvSpPr>
        <p:spPr/>
        <p:txBody>
          <a:bodyPr>
            <a:normAutofit/>
          </a:bodyPr>
          <a:lstStyle/>
          <a:p>
            <a:r>
              <a:rPr lang="en-US" dirty="0" err="1"/>
              <a:t>Mahasiswa</a:t>
            </a:r>
            <a:r>
              <a:rPr lang="en-US" dirty="0"/>
              <a:t> </a:t>
            </a:r>
            <a:r>
              <a:rPr lang="en-US" dirty="0" err="1"/>
              <a:t>mampu</a:t>
            </a:r>
            <a:r>
              <a:rPr lang="en-US" dirty="0"/>
              <a:t> </a:t>
            </a:r>
            <a:r>
              <a:rPr lang="en-US" dirty="0" err="1"/>
              <a:t>memahami</a:t>
            </a:r>
            <a:r>
              <a:rPr lang="en-US" dirty="0"/>
              <a:t> </a:t>
            </a:r>
            <a:r>
              <a:rPr lang="id-ID" dirty="0"/>
              <a:t>Norman’s </a:t>
            </a:r>
            <a:r>
              <a:rPr lang="en-US" dirty="0"/>
              <a:t>Seven Fundamental</a:t>
            </a:r>
            <a:r>
              <a:rPr lang="id-ID" dirty="0"/>
              <a:t> </a:t>
            </a:r>
            <a:r>
              <a:rPr lang="en-US" dirty="0"/>
              <a:t>Principles of Design</a:t>
            </a:r>
          </a:p>
          <a:p>
            <a:r>
              <a:rPr lang="en-US" dirty="0" err="1"/>
              <a:t>Mahasiswa</a:t>
            </a:r>
            <a:r>
              <a:rPr lang="en-US" dirty="0"/>
              <a:t> </a:t>
            </a:r>
            <a:r>
              <a:rPr lang="en-US" dirty="0" err="1"/>
              <a:t>mampu</a:t>
            </a:r>
            <a:r>
              <a:rPr lang="en-US" dirty="0"/>
              <a:t> </a:t>
            </a:r>
            <a:r>
              <a:rPr lang="en-US" dirty="0" err="1"/>
              <a:t>mengidentifikasi</a:t>
            </a:r>
            <a:r>
              <a:rPr lang="en-US" dirty="0"/>
              <a:t> </a:t>
            </a:r>
            <a:r>
              <a:rPr lang="en-US" dirty="0" err="1"/>
              <a:t>bagaimana</a:t>
            </a:r>
            <a:r>
              <a:rPr lang="en-US" dirty="0"/>
              <a:t> </a:t>
            </a:r>
            <a:r>
              <a:rPr lang="id-ID" dirty="0"/>
              <a:t>Norman’s </a:t>
            </a:r>
            <a:r>
              <a:rPr lang="en-US" dirty="0"/>
              <a:t>Seven Fundamental</a:t>
            </a:r>
            <a:r>
              <a:rPr lang="id-ID" dirty="0"/>
              <a:t> </a:t>
            </a:r>
            <a:r>
              <a:rPr lang="en-US" dirty="0"/>
              <a:t>Principles of Design </a:t>
            </a:r>
            <a:r>
              <a:rPr lang="en-US" dirty="0" err="1"/>
              <a:t>diterapkan</a:t>
            </a:r>
            <a:r>
              <a:rPr lang="en-US" dirty="0"/>
              <a:t> </a:t>
            </a:r>
            <a:r>
              <a:rPr lang="en-US" dirty="0" err="1"/>
              <a:t>dalam</a:t>
            </a:r>
            <a:r>
              <a:rPr lang="en-US" dirty="0"/>
              <a:t> </a:t>
            </a:r>
            <a:r>
              <a:rPr lang="en-US" dirty="0" err="1"/>
              <a:t>desain</a:t>
            </a:r>
            <a:endParaRPr lang="en-US" dirty="0"/>
          </a:p>
          <a:p>
            <a:endParaRPr lang="id-ID" dirty="0"/>
          </a:p>
        </p:txBody>
      </p:sp>
    </p:spTree>
    <p:extLst>
      <p:ext uri="{BB962C8B-B14F-4D97-AF65-F5344CB8AC3E}">
        <p14:creationId xmlns:p14="http://schemas.microsoft.com/office/powerpoint/2010/main" val="416528549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5720" y="2564904"/>
            <a:ext cx="9052560" cy="2878464"/>
          </a:xfrm>
        </p:spPr>
      </p:pic>
      <p:sp>
        <p:nvSpPr>
          <p:cNvPr id="3" name="Title 2"/>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1426245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2DCD6-E7C0-61A6-DE30-18B257DF1559}"/>
              </a:ext>
            </a:extLst>
          </p:cNvPr>
          <p:cNvSpPr>
            <a:spLocks noGrp="1"/>
          </p:cNvSpPr>
          <p:nvPr>
            <p:ph type="title"/>
          </p:nvPr>
        </p:nvSpPr>
        <p:spPr/>
        <p:txBody>
          <a:bodyPr/>
          <a:lstStyle/>
          <a:p>
            <a:r>
              <a:rPr lang="en-US" dirty="0"/>
              <a:t>Conceptual Model</a:t>
            </a:r>
          </a:p>
        </p:txBody>
      </p:sp>
      <p:pic>
        <p:nvPicPr>
          <p:cNvPr id="4" name="Content Placeholder 3" descr="Intro to Driving: How Does a Car Work | IMPROV®">
            <a:extLst>
              <a:ext uri="{FF2B5EF4-FFF2-40B4-BE49-F238E27FC236}">
                <a16:creationId xmlns:a16="http://schemas.microsoft.com/office/drawing/2014/main" id="{796FD46C-E629-8645-CEC3-BA36735D4F3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4933" y="2174017"/>
            <a:ext cx="7854135" cy="3911728"/>
          </a:xfrm>
          <a:prstGeom prst="rect">
            <a:avLst/>
          </a:prstGeom>
          <a:noFill/>
          <a:ln>
            <a:noFill/>
          </a:ln>
        </p:spPr>
      </p:pic>
    </p:spTree>
    <p:extLst>
      <p:ext uri="{BB962C8B-B14F-4D97-AF65-F5344CB8AC3E}">
        <p14:creationId xmlns:p14="http://schemas.microsoft.com/office/powerpoint/2010/main" val="174938450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D149-6028-633F-AEEF-D4B2E11A59BB}"/>
              </a:ext>
            </a:extLst>
          </p:cNvPr>
          <p:cNvSpPr>
            <a:spLocks noGrp="1"/>
          </p:cNvSpPr>
          <p:nvPr>
            <p:ph type="title"/>
          </p:nvPr>
        </p:nvSpPr>
        <p:spPr/>
        <p:txBody>
          <a:bodyPr/>
          <a:lstStyle/>
          <a:p>
            <a:r>
              <a:rPr lang="en-US" dirty="0"/>
              <a:t>Conceptual Model</a:t>
            </a:r>
          </a:p>
        </p:txBody>
      </p:sp>
      <p:sp>
        <p:nvSpPr>
          <p:cNvPr id="3" name="Content Placeholder 2">
            <a:extLst>
              <a:ext uri="{FF2B5EF4-FFF2-40B4-BE49-F238E27FC236}">
                <a16:creationId xmlns:a16="http://schemas.microsoft.com/office/drawing/2014/main" id="{6EBECA66-CAE5-4F5F-7DC5-14FAFC43DA3B}"/>
              </a:ext>
            </a:extLst>
          </p:cNvPr>
          <p:cNvSpPr>
            <a:spLocks noGrp="1"/>
          </p:cNvSpPr>
          <p:nvPr>
            <p:ph idx="1"/>
          </p:nvPr>
        </p:nvSpPr>
        <p:spPr/>
        <p:txBody>
          <a:bodyPr/>
          <a:lstStyle/>
          <a:p>
            <a:r>
              <a:rPr lang="en-US" dirty="0"/>
              <a:t>Gas </a:t>
            </a:r>
            <a:r>
              <a:rPr lang="en-US" dirty="0">
                <a:sym typeface="Wingdings" panose="05000000000000000000" pitchFamily="2" charset="2"/>
              </a:rPr>
              <a:t></a:t>
            </a:r>
            <a:r>
              <a:rPr lang="en-US" dirty="0"/>
              <a:t> </a:t>
            </a:r>
            <a:r>
              <a:rPr lang="en-US" dirty="0" err="1"/>
              <a:t>bergerak</a:t>
            </a:r>
            <a:endParaRPr lang="en-US" dirty="0"/>
          </a:p>
          <a:p>
            <a:r>
              <a:rPr lang="en-US" dirty="0"/>
              <a:t>Rem </a:t>
            </a:r>
            <a:r>
              <a:rPr lang="en-US" dirty="0">
                <a:sym typeface="Wingdings" panose="05000000000000000000" pitchFamily="2" charset="2"/>
              </a:rPr>
              <a:t></a:t>
            </a:r>
            <a:r>
              <a:rPr lang="en-US" dirty="0"/>
              <a:t> </a:t>
            </a:r>
            <a:r>
              <a:rPr lang="en-US" dirty="0" err="1"/>
              <a:t>melambat</a:t>
            </a:r>
            <a:endParaRPr lang="en-US" dirty="0"/>
          </a:p>
          <a:p>
            <a:r>
              <a:rPr lang="en-US" dirty="0" err="1"/>
              <a:t>Kopling</a:t>
            </a:r>
            <a:r>
              <a:rPr lang="en-US" dirty="0"/>
              <a:t> + </a:t>
            </a:r>
            <a:r>
              <a:rPr lang="en-US" dirty="0" err="1"/>
              <a:t>Perseneling</a:t>
            </a:r>
            <a:r>
              <a:rPr lang="en-US" dirty="0"/>
              <a:t> </a:t>
            </a:r>
            <a:r>
              <a:rPr lang="en-US" dirty="0">
                <a:sym typeface="Wingdings" panose="05000000000000000000" pitchFamily="2" charset="2"/>
              </a:rPr>
              <a:t></a:t>
            </a:r>
            <a:r>
              <a:rPr lang="en-US" dirty="0"/>
              <a:t> </a:t>
            </a:r>
            <a:r>
              <a:rPr lang="en-US" dirty="0" err="1"/>
              <a:t>ganti</a:t>
            </a:r>
            <a:r>
              <a:rPr lang="en-US" dirty="0"/>
              <a:t> </a:t>
            </a:r>
            <a:r>
              <a:rPr lang="en-US" dirty="0" err="1"/>
              <a:t>gigi</a:t>
            </a:r>
            <a:endParaRPr lang="en-US" dirty="0"/>
          </a:p>
          <a:p>
            <a:r>
              <a:rPr lang="en-US" dirty="0" err="1"/>
              <a:t>Setir</a:t>
            </a:r>
            <a:r>
              <a:rPr lang="en-US" dirty="0"/>
              <a:t> </a:t>
            </a:r>
            <a:r>
              <a:rPr lang="en-US" dirty="0">
                <a:sym typeface="Wingdings" panose="05000000000000000000" pitchFamily="2" charset="2"/>
              </a:rPr>
              <a:t></a:t>
            </a:r>
            <a:r>
              <a:rPr lang="en-US" dirty="0"/>
              <a:t> </a:t>
            </a:r>
            <a:r>
              <a:rPr lang="en-US" dirty="0" err="1"/>
              <a:t>belok</a:t>
            </a:r>
            <a:endParaRPr lang="en-US" dirty="0"/>
          </a:p>
          <a:p>
            <a:endParaRPr lang="en-US" dirty="0"/>
          </a:p>
        </p:txBody>
      </p:sp>
    </p:spTree>
    <p:extLst>
      <p:ext uri="{BB962C8B-B14F-4D97-AF65-F5344CB8AC3E}">
        <p14:creationId xmlns:p14="http://schemas.microsoft.com/office/powerpoint/2010/main" val="163656115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2AA3-95CE-C09B-40BA-CBCAFCEB7386}"/>
              </a:ext>
            </a:extLst>
          </p:cNvPr>
          <p:cNvSpPr>
            <a:spLocks noGrp="1"/>
          </p:cNvSpPr>
          <p:nvPr>
            <p:ph type="title"/>
          </p:nvPr>
        </p:nvSpPr>
        <p:spPr/>
        <p:txBody>
          <a:bodyPr/>
          <a:lstStyle/>
          <a:p>
            <a:r>
              <a:rPr lang="en-US" dirty="0"/>
              <a:t>Conceptual Model</a:t>
            </a:r>
          </a:p>
        </p:txBody>
      </p:sp>
      <p:pic>
        <p:nvPicPr>
          <p:cNvPr id="4" name="Content Placeholder 3">
            <a:extLst>
              <a:ext uri="{FF2B5EF4-FFF2-40B4-BE49-F238E27FC236}">
                <a16:creationId xmlns:a16="http://schemas.microsoft.com/office/drawing/2014/main" id="{4A4E575E-79CD-A62E-91B3-64B095068E7C}"/>
              </a:ext>
            </a:extLst>
          </p:cNvPr>
          <p:cNvPicPr>
            <a:picLocks noGrp="1" noChangeAspect="1"/>
          </p:cNvPicPr>
          <p:nvPr>
            <p:ph idx="1"/>
          </p:nvPr>
        </p:nvPicPr>
        <p:blipFill rotWithShape="1">
          <a:blip r:embed="rId2"/>
          <a:srcRect l="23095" t="32890" r="24974" b="27634"/>
          <a:stretch/>
        </p:blipFill>
        <p:spPr bwMode="auto">
          <a:xfrm>
            <a:off x="457200" y="2370428"/>
            <a:ext cx="8229600" cy="35189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781160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75A8-0592-F92F-AC0C-CAD05BF928F0}"/>
              </a:ext>
            </a:extLst>
          </p:cNvPr>
          <p:cNvSpPr>
            <a:spLocks noGrp="1"/>
          </p:cNvSpPr>
          <p:nvPr>
            <p:ph type="title"/>
          </p:nvPr>
        </p:nvSpPr>
        <p:spPr/>
        <p:txBody>
          <a:bodyPr/>
          <a:lstStyle/>
          <a:p>
            <a:r>
              <a:rPr lang="en-US" dirty="0"/>
              <a:t>Conceptual Model</a:t>
            </a:r>
          </a:p>
        </p:txBody>
      </p:sp>
      <p:pic>
        <p:nvPicPr>
          <p:cNvPr id="4" name="Content Placeholder 3">
            <a:extLst>
              <a:ext uri="{FF2B5EF4-FFF2-40B4-BE49-F238E27FC236}">
                <a16:creationId xmlns:a16="http://schemas.microsoft.com/office/drawing/2014/main" id="{33746339-40E9-4FB3-B3E2-356E036640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8277" y="2670017"/>
            <a:ext cx="7207444" cy="2919729"/>
          </a:xfrm>
          <a:prstGeom prst="rect">
            <a:avLst/>
          </a:prstGeom>
          <a:noFill/>
          <a:ln>
            <a:noFill/>
          </a:ln>
        </p:spPr>
      </p:pic>
    </p:spTree>
    <p:extLst>
      <p:ext uri="{BB962C8B-B14F-4D97-AF65-F5344CB8AC3E}">
        <p14:creationId xmlns:p14="http://schemas.microsoft.com/office/powerpoint/2010/main" val="230115661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EFC72-BA2D-5590-18CC-4282FE0315A7}"/>
              </a:ext>
            </a:extLst>
          </p:cNvPr>
          <p:cNvSpPr>
            <a:spLocks noGrp="1"/>
          </p:cNvSpPr>
          <p:nvPr>
            <p:ph type="title"/>
          </p:nvPr>
        </p:nvSpPr>
        <p:spPr/>
        <p:txBody>
          <a:bodyPr/>
          <a:lstStyle/>
          <a:p>
            <a:r>
              <a:rPr lang="en-US" dirty="0"/>
              <a:t>Conceptual Model</a:t>
            </a:r>
          </a:p>
        </p:txBody>
      </p:sp>
      <p:sp>
        <p:nvSpPr>
          <p:cNvPr id="3" name="Content Placeholder 2">
            <a:extLst>
              <a:ext uri="{FF2B5EF4-FFF2-40B4-BE49-F238E27FC236}">
                <a16:creationId xmlns:a16="http://schemas.microsoft.com/office/drawing/2014/main" id="{200F69DC-2216-ECB2-7127-7CFD8AFB52AC}"/>
              </a:ext>
            </a:extLst>
          </p:cNvPr>
          <p:cNvSpPr>
            <a:spLocks noGrp="1"/>
          </p:cNvSpPr>
          <p:nvPr>
            <p:ph idx="1"/>
          </p:nvPr>
        </p:nvSpPr>
        <p:spPr/>
        <p:txBody>
          <a:bodyPr/>
          <a:lstStyle/>
          <a:p>
            <a:pPr marL="514350" indent="-514350">
              <a:buFont typeface="+mj-lt"/>
              <a:buAutoNum type="arabicParenR"/>
            </a:pPr>
            <a:r>
              <a:rPr lang="en-US" dirty="0"/>
              <a:t>Input </a:t>
            </a:r>
            <a:r>
              <a:rPr lang="en-US" dirty="0" err="1"/>
              <a:t>alamat</a:t>
            </a:r>
            <a:r>
              <a:rPr lang="en-US" dirty="0"/>
              <a:t> dan </a:t>
            </a:r>
            <a:r>
              <a:rPr lang="en-US" dirty="0" err="1"/>
              <a:t>nama</a:t>
            </a:r>
            <a:r>
              <a:rPr lang="en-US" dirty="0"/>
              <a:t> database</a:t>
            </a:r>
          </a:p>
          <a:p>
            <a:pPr marL="514350" indent="-514350">
              <a:buFont typeface="+mj-lt"/>
              <a:buAutoNum type="arabicParenR"/>
            </a:pPr>
            <a:r>
              <a:rPr lang="en-US" dirty="0"/>
              <a:t>Input password database</a:t>
            </a:r>
          </a:p>
          <a:p>
            <a:pPr marL="514350" indent="-514350">
              <a:buFont typeface="+mj-lt"/>
              <a:buAutoNum type="arabicParenR"/>
            </a:pPr>
            <a:r>
              <a:rPr lang="en-US" dirty="0"/>
              <a:t>Init connection</a:t>
            </a:r>
          </a:p>
          <a:p>
            <a:pPr marL="514350" indent="-514350">
              <a:buFont typeface="+mj-lt"/>
              <a:buAutoNum type="arabicParenR"/>
            </a:pPr>
            <a:r>
              <a:rPr lang="en-US" dirty="0"/>
              <a:t>Input query</a:t>
            </a:r>
          </a:p>
          <a:p>
            <a:pPr marL="514350" indent="-514350">
              <a:buFont typeface="+mj-lt"/>
              <a:buAutoNum type="arabicParenR"/>
            </a:pPr>
            <a:r>
              <a:rPr lang="en-US" dirty="0" err="1"/>
              <a:t>Terima</a:t>
            </a:r>
            <a:r>
              <a:rPr lang="en-US" dirty="0"/>
              <a:t> return value</a:t>
            </a:r>
          </a:p>
          <a:p>
            <a:pPr marL="514350" indent="-514350">
              <a:buFont typeface="+mj-lt"/>
              <a:buAutoNum type="arabicParenR"/>
            </a:pPr>
            <a:r>
              <a:rPr lang="en-US" dirty="0" err="1"/>
              <a:t>Tampilkan</a:t>
            </a:r>
            <a:r>
              <a:rPr lang="en-US" dirty="0"/>
              <a:t> return value</a:t>
            </a:r>
          </a:p>
          <a:p>
            <a:endParaRPr lang="en-US" dirty="0"/>
          </a:p>
        </p:txBody>
      </p:sp>
    </p:spTree>
    <p:extLst>
      <p:ext uri="{BB962C8B-B14F-4D97-AF65-F5344CB8AC3E}">
        <p14:creationId xmlns:p14="http://schemas.microsoft.com/office/powerpoint/2010/main" val="20637802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EFC72-BA2D-5590-18CC-4282FE0315A7}"/>
              </a:ext>
            </a:extLst>
          </p:cNvPr>
          <p:cNvSpPr>
            <a:spLocks noGrp="1"/>
          </p:cNvSpPr>
          <p:nvPr>
            <p:ph type="title"/>
          </p:nvPr>
        </p:nvSpPr>
        <p:spPr/>
        <p:txBody>
          <a:bodyPr/>
          <a:lstStyle/>
          <a:p>
            <a:r>
              <a:rPr lang="en-US" dirty="0"/>
              <a:t>Conceptual Model</a:t>
            </a:r>
          </a:p>
        </p:txBody>
      </p:sp>
      <p:sp>
        <p:nvSpPr>
          <p:cNvPr id="3" name="Content Placeholder 2">
            <a:extLst>
              <a:ext uri="{FF2B5EF4-FFF2-40B4-BE49-F238E27FC236}">
                <a16:creationId xmlns:a16="http://schemas.microsoft.com/office/drawing/2014/main" id="{200F69DC-2216-ECB2-7127-7CFD8AFB52AC}"/>
              </a:ext>
            </a:extLst>
          </p:cNvPr>
          <p:cNvSpPr>
            <a:spLocks noGrp="1"/>
          </p:cNvSpPr>
          <p:nvPr>
            <p:ph idx="1"/>
          </p:nvPr>
        </p:nvSpPr>
        <p:spPr/>
        <p:txBody>
          <a:bodyPr/>
          <a:lstStyle/>
          <a:p>
            <a:pPr marL="514350" indent="-514350">
              <a:buFont typeface="+mj-lt"/>
              <a:buAutoNum type="arabicParenR"/>
            </a:pPr>
            <a:r>
              <a:rPr lang="en-US" dirty="0"/>
              <a:t>Input data yang </a:t>
            </a:r>
            <a:r>
              <a:rPr lang="en-US" dirty="0" err="1"/>
              <a:t>ingin</a:t>
            </a:r>
            <a:r>
              <a:rPr lang="en-US" dirty="0"/>
              <a:t> </a:t>
            </a:r>
            <a:r>
              <a:rPr lang="en-US" dirty="0" err="1"/>
              <a:t>disimpan</a:t>
            </a:r>
            <a:endParaRPr lang="en-US" dirty="0"/>
          </a:p>
          <a:p>
            <a:pPr marL="514350" indent="-514350">
              <a:buFont typeface="+mj-lt"/>
              <a:buAutoNum type="arabicParenR"/>
            </a:pPr>
            <a:r>
              <a:rPr lang="en-US" dirty="0" err="1"/>
              <a:t>Klik</a:t>
            </a:r>
            <a:r>
              <a:rPr lang="en-US" dirty="0"/>
              <a:t> submit</a:t>
            </a:r>
          </a:p>
          <a:p>
            <a:pPr marL="514350" indent="-514350">
              <a:buFont typeface="+mj-lt"/>
              <a:buAutoNum type="arabicParenR"/>
            </a:pPr>
            <a:r>
              <a:rPr lang="en-US" dirty="0" err="1"/>
              <a:t>Lihat</a:t>
            </a:r>
            <a:r>
              <a:rPr lang="en-US" dirty="0"/>
              <a:t> </a:t>
            </a:r>
            <a:r>
              <a:rPr lang="en-US" dirty="0" err="1"/>
              <a:t>hasil</a:t>
            </a:r>
            <a:endParaRPr lang="en-US" dirty="0"/>
          </a:p>
          <a:p>
            <a:endParaRPr lang="en-US" dirty="0"/>
          </a:p>
        </p:txBody>
      </p:sp>
    </p:spTree>
    <p:extLst>
      <p:ext uri="{BB962C8B-B14F-4D97-AF65-F5344CB8AC3E}">
        <p14:creationId xmlns:p14="http://schemas.microsoft.com/office/powerpoint/2010/main" val="387705184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257" y="1600200"/>
            <a:ext cx="9323283" cy="4873752"/>
          </a:xfrm>
        </p:spPr>
        <p:txBody>
          <a:bodyPr>
            <a:normAutofit/>
          </a:bodyPr>
          <a:lstStyle/>
          <a:p>
            <a:pPr marL="0" indent="0" algn="ctr">
              <a:buNone/>
            </a:pPr>
            <a:endParaRPr lang="id-ID" dirty="0"/>
          </a:p>
          <a:p>
            <a:pPr marL="0" indent="0" algn="ctr">
              <a:buNone/>
            </a:pPr>
            <a:endParaRPr lang="id-ID" sz="3600" dirty="0">
              <a:sym typeface="Wingdings" pitchFamily="2" charset="2"/>
            </a:endParaRPr>
          </a:p>
          <a:p>
            <a:pPr marL="0" indent="0" algn="ctr">
              <a:buNone/>
            </a:pPr>
            <a:r>
              <a:rPr lang="en-US" sz="2800" dirty="0">
                <a:sym typeface="Wingdings" pitchFamily="2" charset="2"/>
              </a:rPr>
              <a:t>Simple Conceptual Model  Better Mental Model</a:t>
            </a:r>
            <a:endParaRPr lang="id-ID" sz="2800" dirty="0">
              <a:sym typeface="Wingdings" pitchFamily="2" charset="2"/>
            </a:endParaRPr>
          </a:p>
          <a:p>
            <a:pPr marL="0" indent="0" algn="ctr">
              <a:buNone/>
            </a:pPr>
            <a:endParaRPr lang="en-US" sz="2800" dirty="0">
              <a:sym typeface="Wingdings" pitchFamily="2" charset="2"/>
            </a:endParaRPr>
          </a:p>
          <a:p>
            <a:pPr marL="0" indent="0" algn="ctr">
              <a:buNone/>
            </a:pPr>
            <a:r>
              <a:rPr lang="en-US" sz="2800" dirty="0">
                <a:sym typeface="Wingdings" pitchFamily="2" charset="2"/>
              </a:rPr>
              <a:t>Complicated Conceptual Model  Harder Mental Model</a:t>
            </a:r>
            <a:endParaRPr lang="id-ID" sz="2800" dirty="0">
              <a:sym typeface="Wingdings" pitchFamily="2" charset="2"/>
            </a:endParaRPr>
          </a:p>
          <a:p>
            <a:pPr lvl="1"/>
            <a:endParaRPr lang="id-ID" sz="2800" dirty="0">
              <a:sym typeface="Wingdings" pitchFamily="2" charset="2"/>
            </a:endParaRPr>
          </a:p>
          <a:p>
            <a:pPr lvl="1"/>
            <a:endParaRPr lang="id-ID" sz="2800" dirty="0">
              <a:sym typeface="Wingdings" pitchFamily="2" charset="2"/>
            </a:endParaRPr>
          </a:p>
          <a:p>
            <a:pPr lvl="1"/>
            <a:endParaRPr lang="id-ID" sz="2800" dirty="0"/>
          </a:p>
        </p:txBody>
      </p:sp>
    </p:spTree>
    <p:extLst>
      <p:ext uri="{BB962C8B-B14F-4D97-AF65-F5344CB8AC3E}">
        <p14:creationId xmlns:p14="http://schemas.microsoft.com/office/powerpoint/2010/main" val="253953990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 y="1935480"/>
            <a:ext cx="9052560" cy="4389120"/>
          </a:xfrm>
        </p:spPr>
        <p:txBody>
          <a:bodyPr>
            <a:normAutofit/>
          </a:bodyPr>
          <a:lstStyle/>
          <a:p>
            <a:pPr marL="0" indent="0">
              <a:buNone/>
            </a:pPr>
            <a:endParaRPr lang="id-ID" sz="4000" dirty="0"/>
          </a:p>
          <a:p>
            <a:pPr marL="0" indent="0" algn="ctr">
              <a:buNone/>
            </a:pPr>
            <a:r>
              <a:rPr lang="en-US" sz="10000" dirty="0"/>
              <a:t>Discoverability</a:t>
            </a:r>
            <a:endParaRPr lang="id-ID" sz="100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10395372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D57A-4458-3358-6B0D-649CED601CBD}"/>
              </a:ext>
            </a:extLst>
          </p:cNvPr>
          <p:cNvSpPr>
            <a:spLocks noGrp="1"/>
          </p:cNvSpPr>
          <p:nvPr>
            <p:ph type="title"/>
          </p:nvPr>
        </p:nvSpPr>
        <p:spPr/>
        <p:txBody>
          <a:bodyPr/>
          <a:lstStyle/>
          <a:p>
            <a:r>
              <a:rPr lang="en-US" dirty="0"/>
              <a:t>Discoverability</a:t>
            </a:r>
          </a:p>
        </p:txBody>
      </p:sp>
      <p:sp>
        <p:nvSpPr>
          <p:cNvPr id="3" name="Content Placeholder 2">
            <a:extLst>
              <a:ext uri="{FF2B5EF4-FFF2-40B4-BE49-F238E27FC236}">
                <a16:creationId xmlns:a16="http://schemas.microsoft.com/office/drawing/2014/main" id="{B83B911C-1608-6E8C-3C3A-776FBF1256C3}"/>
              </a:ext>
            </a:extLst>
          </p:cNvPr>
          <p:cNvSpPr>
            <a:spLocks noGrp="1"/>
          </p:cNvSpPr>
          <p:nvPr>
            <p:ph idx="1"/>
          </p:nvPr>
        </p:nvSpPr>
        <p:spPr/>
        <p:txBody>
          <a:bodyPr/>
          <a:lstStyle/>
          <a:p>
            <a:r>
              <a:rPr lang="en-US" dirty="0"/>
              <a:t>Easy to discover</a:t>
            </a:r>
          </a:p>
          <a:p>
            <a:pPr lvl="1"/>
            <a:r>
              <a:rPr lang="en-US" dirty="0"/>
              <a:t>What can I do?</a:t>
            </a:r>
          </a:p>
          <a:p>
            <a:pPr lvl="1"/>
            <a:r>
              <a:rPr lang="en-US" dirty="0"/>
              <a:t>What is happening?</a:t>
            </a:r>
          </a:p>
        </p:txBody>
      </p:sp>
    </p:spTree>
    <p:extLst>
      <p:ext uri="{BB962C8B-B14F-4D97-AF65-F5344CB8AC3E}">
        <p14:creationId xmlns:p14="http://schemas.microsoft.com/office/powerpoint/2010/main" val="81559663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8 Reasons You're Hot and Sweaty All the Time">
            <a:extLst>
              <a:ext uri="{FF2B5EF4-FFF2-40B4-BE49-F238E27FC236}">
                <a16:creationId xmlns:a16="http://schemas.microsoft.com/office/drawing/2014/main" id="{8B71D18C-8A04-6147-AF6A-E97C6B718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068" y="842100"/>
            <a:ext cx="6693865" cy="517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445085"/>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862" y="1086074"/>
            <a:ext cx="6676295" cy="5007222"/>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402572741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D7C20-2E7D-35C6-C6B1-4D121CF523AF}"/>
              </a:ext>
            </a:extLst>
          </p:cNvPr>
          <p:cNvPicPr>
            <a:picLocks noChangeAspect="1"/>
          </p:cNvPicPr>
          <p:nvPr/>
        </p:nvPicPr>
        <p:blipFill>
          <a:blip r:embed="rId2"/>
          <a:stretch>
            <a:fillRect/>
          </a:stretch>
        </p:blipFill>
        <p:spPr>
          <a:xfrm>
            <a:off x="1690688" y="547688"/>
            <a:ext cx="5762625" cy="5762625"/>
          </a:xfrm>
          <a:prstGeom prst="rect">
            <a:avLst/>
          </a:prstGeom>
        </p:spPr>
      </p:pic>
    </p:spTree>
    <p:extLst>
      <p:ext uri="{BB962C8B-B14F-4D97-AF65-F5344CB8AC3E}">
        <p14:creationId xmlns:p14="http://schemas.microsoft.com/office/powerpoint/2010/main" val="105780891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A48E86-9631-C0E2-E00A-C3330ED39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52" y="1834959"/>
            <a:ext cx="7726096" cy="3188083"/>
          </a:xfrm>
          <a:prstGeom prst="rect">
            <a:avLst/>
          </a:prstGeom>
        </p:spPr>
      </p:pic>
    </p:spTree>
    <p:extLst>
      <p:ext uri="{BB962C8B-B14F-4D97-AF65-F5344CB8AC3E}">
        <p14:creationId xmlns:p14="http://schemas.microsoft.com/office/powerpoint/2010/main" val="245774156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 y="1935480"/>
            <a:ext cx="9052560" cy="4389120"/>
          </a:xfrm>
        </p:spPr>
        <p:txBody>
          <a:bodyPr>
            <a:normAutofit/>
          </a:bodyPr>
          <a:lstStyle/>
          <a:p>
            <a:pPr marL="0" indent="0" algn="ctr">
              <a:buNone/>
            </a:pPr>
            <a:endParaRPr lang="en-US" sz="4000" dirty="0"/>
          </a:p>
          <a:p>
            <a:pPr marL="0" indent="0" algn="ctr">
              <a:buNone/>
            </a:pPr>
            <a:endParaRPr lang="en-US" dirty="0"/>
          </a:p>
          <a:p>
            <a:pPr marL="0" indent="0" algn="ctr">
              <a:buNone/>
            </a:pPr>
            <a:r>
              <a:rPr lang="en-US" sz="3200" dirty="0"/>
              <a:t>Most important/basic feature = easiest to find</a:t>
            </a:r>
          </a:p>
          <a:p>
            <a:pPr marL="0" indent="0" algn="ctr">
              <a:buNone/>
            </a:pPr>
            <a:endParaRPr lang="en-US" sz="3200" dirty="0"/>
          </a:p>
          <a:p>
            <a:pPr marL="0" indent="0" algn="ctr">
              <a:buNone/>
            </a:pPr>
            <a:r>
              <a:rPr lang="en-US" sz="3200" dirty="0"/>
              <a:t>Most important/basic output = easiest to find</a:t>
            </a:r>
          </a:p>
        </p:txBody>
      </p:sp>
      <p:sp>
        <p:nvSpPr>
          <p:cNvPr id="5" name="Title 4">
            <a:extLst>
              <a:ext uri="{FF2B5EF4-FFF2-40B4-BE49-F238E27FC236}">
                <a16:creationId xmlns:a16="http://schemas.microsoft.com/office/drawing/2014/main" id="{143194D7-8E9E-9AD5-0002-D61CBE21A40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766643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562" y="1449814"/>
            <a:ext cx="5572579" cy="4552020"/>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47700387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4"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419" y="1700808"/>
            <a:ext cx="8564506" cy="3852000"/>
          </a:xfrm>
          <a:prstGeom prst="rect">
            <a:avLst/>
          </a:prstGeom>
          <a:ln>
            <a:noFill/>
          </a:ln>
          <a:effectLst>
            <a:outerShdw blurRad="292100" dist="139700" dir="2700000" algn="tl" rotWithShape="0">
              <a:srgbClr val="333333">
                <a:alpha val="65000"/>
              </a:srgbClr>
            </a:outerShdw>
          </a:effectLst>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3772167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Discoverability</a:t>
            </a:r>
            <a:endParaRPr lang="id-ID"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2981" y="2573893"/>
            <a:ext cx="938038" cy="3663419"/>
          </a:xfrm>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8944" b="86700"/>
          <a:stretch/>
        </p:blipFill>
        <p:spPr bwMode="auto">
          <a:xfrm>
            <a:off x="446530" y="836712"/>
            <a:ext cx="8259070" cy="1449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926143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98" b="34824"/>
          <a:stretch/>
        </p:blipFill>
        <p:spPr bwMode="auto">
          <a:xfrm>
            <a:off x="306257" y="1784752"/>
            <a:ext cx="8531487" cy="29057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631408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523491" y="1234282"/>
            <a:ext cx="8097019" cy="4389437"/>
          </a:xfrm>
        </p:spPr>
      </p:pic>
      <p:sp>
        <p:nvSpPr>
          <p:cNvPr id="4" name="Title 3">
            <a:extLst>
              <a:ext uri="{FF2B5EF4-FFF2-40B4-BE49-F238E27FC236}">
                <a16:creationId xmlns:a16="http://schemas.microsoft.com/office/drawing/2014/main" id="{8FAE131F-E965-2E37-94DC-7189B35EDC0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527197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endParaRPr lang="id-ID" sz="4000" dirty="0"/>
          </a:p>
          <a:p>
            <a:pPr marL="0" indent="0" algn="ctr">
              <a:buNone/>
            </a:pPr>
            <a:r>
              <a:rPr lang="en-US" sz="11500" dirty="0"/>
              <a:t>Affordance</a:t>
            </a:r>
            <a:endParaRPr lang="id-ID" sz="8000" dirty="0"/>
          </a:p>
        </p:txBody>
      </p:sp>
    </p:spTree>
    <p:extLst>
      <p:ext uri="{BB962C8B-B14F-4D97-AF65-F5344CB8AC3E}">
        <p14:creationId xmlns:p14="http://schemas.microsoft.com/office/powerpoint/2010/main" val="295493077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EFAECC-A155-E485-9ADB-BF7ACE9706B6}"/>
              </a:ext>
            </a:extLst>
          </p:cNvPr>
          <p:cNvPicPr>
            <a:picLocks noChangeAspect="1"/>
          </p:cNvPicPr>
          <p:nvPr/>
        </p:nvPicPr>
        <p:blipFill>
          <a:blip r:embed="rId2"/>
          <a:stretch>
            <a:fillRect/>
          </a:stretch>
        </p:blipFill>
        <p:spPr>
          <a:xfrm>
            <a:off x="1186362" y="852742"/>
            <a:ext cx="6771275" cy="5152516"/>
          </a:xfrm>
          <a:prstGeom prst="rect">
            <a:avLst/>
          </a:prstGeom>
        </p:spPr>
      </p:pic>
    </p:spTree>
    <p:extLst>
      <p:ext uri="{BB962C8B-B14F-4D97-AF65-F5344CB8AC3E}">
        <p14:creationId xmlns:p14="http://schemas.microsoft.com/office/powerpoint/2010/main" val="179403819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ERHAMN Chair, black-brown/Vittaryd beige - IKEA">
            <a:extLst>
              <a:ext uri="{FF2B5EF4-FFF2-40B4-BE49-F238E27FC236}">
                <a16:creationId xmlns:a16="http://schemas.microsoft.com/office/drawing/2014/main" id="{89316FA4-916D-68C4-31F0-A7F9DEB7E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273" y="831273"/>
            <a:ext cx="5195455" cy="519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5961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NERA mug, abu-abu tua, 30 cl | IKEA Indonesia">
            <a:extLst>
              <a:ext uri="{FF2B5EF4-FFF2-40B4-BE49-F238E27FC236}">
                <a16:creationId xmlns:a16="http://schemas.microsoft.com/office/drawing/2014/main" id="{5D742312-A5C3-9EE6-5C0F-6F7A5B9831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5742" y="852742"/>
            <a:ext cx="5152516" cy="5152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36116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06D568-8ED5-98FE-A7F5-512FD41B8B3E}"/>
              </a:ext>
            </a:extLst>
          </p:cNvPr>
          <p:cNvPicPr>
            <a:picLocks noChangeAspect="1"/>
          </p:cNvPicPr>
          <p:nvPr/>
        </p:nvPicPr>
        <p:blipFill>
          <a:blip r:embed="rId2"/>
          <a:stretch>
            <a:fillRect/>
          </a:stretch>
        </p:blipFill>
        <p:spPr>
          <a:xfrm>
            <a:off x="415637" y="1091045"/>
            <a:ext cx="8312727" cy="4675908"/>
          </a:xfrm>
          <a:prstGeom prst="rect">
            <a:avLst/>
          </a:prstGeom>
        </p:spPr>
      </p:pic>
    </p:spTree>
    <p:extLst>
      <p:ext uri="{BB962C8B-B14F-4D97-AF65-F5344CB8AC3E}">
        <p14:creationId xmlns:p14="http://schemas.microsoft.com/office/powerpoint/2010/main" val="2247568995"/>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Affordance</a:t>
            </a:r>
          </a:p>
        </p:txBody>
      </p:sp>
      <p:sp>
        <p:nvSpPr>
          <p:cNvPr id="3" name="Content Placeholder 2"/>
          <p:cNvSpPr>
            <a:spLocks noGrp="1"/>
          </p:cNvSpPr>
          <p:nvPr>
            <p:ph idx="1"/>
          </p:nvPr>
        </p:nvSpPr>
        <p:spPr>
          <a:xfrm>
            <a:off x="45720" y="1935480"/>
            <a:ext cx="9052560" cy="4389120"/>
          </a:xfrm>
        </p:spPr>
        <p:txBody>
          <a:bodyPr>
            <a:normAutofit/>
          </a:bodyPr>
          <a:lstStyle/>
          <a:p>
            <a:pPr marL="0" indent="0" algn="ctr">
              <a:buNone/>
            </a:pPr>
            <a:endParaRPr lang="en-US" sz="4800" b="1" dirty="0"/>
          </a:p>
          <a:p>
            <a:pPr marL="0" indent="0" algn="ctr">
              <a:buNone/>
            </a:pPr>
            <a:endParaRPr lang="en-US" sz="2800" b="1" dirty="0"/>
          </a:p>
          <a:p>
            <a:pPr marL="0" indent="0" algn="ctr">
              <a:buNone/>
            </a:pPr>
            <a:r>
              <a:rPr lang="en-US" sz="4800" b="1" dirty="0"/>
              <a:t>HUMAN					OBJECT</a:t>
            </a:r>
          </a:p>
        </p:txBody>
      </p:sp>
      <p:cxnSp>
        <p:nvCxnSpPr>
          <p:cNvPr id="7" name="Straight Arrow Connector 6"/>
          <p:cNvCxnSpPr/>
          <p:nvPr/>
        </p:nvCxnSpPr>
        <p:spPr>
          <a:xfrm>
            <a:off x="2699792" y="3789040"/>
            <a:ext cx="38884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3831398" y="3276151"/>
            <a:ext cx="1481205" cy="954107"/>
          </a:xfrm>
          <a:prstGeom prst="rect">
            <a:avLst/>
          </a:prstGeom>
          <a:noFill/>
        </p:spPr>
        <p:txBody>
          <a:bodyPr wrap="square" rtlCol="0">
            <a:spAutoFit/>
          </a:bodyPr>
          <a:lstStyle/>
          <a:p>
            <a:pPr algn="ctr"/>
            <a:r>
              <a:rPr lang="en-US" sz="2800" dirty="0"/>
              <a:t>RELASI</a:t>
            </a:r>
            <a:endParaRPr lang="en-US" sz="2400" dirty="0"/>
          </a:p>
        </p:txBody>
      </p:sp>
    </p:spTree>
    <p:extLst>
      <p:ext uri="{BB962C8B-B14F-4D97-AF65-F5344CB8AC3E}">
        <p14:creationId xmlns:p14="http://schemas.microsoft.com/office/powerpoint/2010/main" val="4226885101"/>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Affordance</a:t>
            </a:r>
          </a:p>
        </p:txBody>
      </p:sp>
      <p:sp>
        <p:nvSpPr>
          <p:cNvPr id="3" name="Content Placeholder 2"/>
          <p:cNvSpPr>
            <a:spLocks noGrp="1"/>
          </p:cNvSpPr>
          <p:nvPr>
            <p:ph idx="1"/>
          </p:nvPr>
        </p:nvSpPr>
        <p:spPr>
          <a:xfrm>
            <a:off x="45720" y="1935480"/>
            <a:ext cx="9052560" cy="4389120"/>
          </a:xfrm>
        </p:spPr>
        <p:txBody>
          <a:bodyPr>
            <a:normAutofit/>
          </a:bodyPr>
          <a:lstStyle/>
          <a:p>
            <a:pPr marL="0" indent="0" algn="ctr">
              <a:buNone/>
            </a:pPr>
            <a:endParaRPr lang="en-US" sz="4800" b="1" dirty="0"/>
          </a:p>
          <a:p>
            <a:pPr marL="0" indent="0" algn="ctr">
              <a:buNone/>
            </a:pPr>
            <a:endParaRPr lang="en-US" sz="2800" b="1" dirty="0"/>
          </a:p>
          <a:p>
            <a:pPr marL="0" indent="0" algn="ctr">
              <a:buNone/>
            </a:pPr>
            <a:r>
              <a:rPr lang="en-US" sz="4800" b="1" dirty="0"/>
              <a:t>OBJECT</a:t>
            </a:r>
          </a:p>
        </p:txBody>
      </p:sp>
      <p:cxnSp>
        <p:nvCxnSpPr>
          <p:cNvPr id="5" name="Straight Arrow Connector 4">
            <a:extLst>
              <a:ext uri="{FF2B5EF4-FFF2-40B4-BE49-F238E27FC236}">
                <a16:creationId xmlns:a16="http://schemas.microsoft.com/office/drawing/2014/main" id="{8280A0B7-9CD1-489A-4228-E01568229D1D}"/>
              </a:ext>
            </a:extLst>
          </p:cNvPr>
          <p:cNvCxnSpPr>
            <a:cxnSpLocks/>
          </p:cNvCxnSpPr>
          <p:nvPr/>
        </p:nvCxnSpPr>
        <p:spPr>
          <a:xfrm flipV="1">
            <a:off x="5508104" y="2599981"/>
            <a:ext cx="991848" cy="829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F6D0597C-E877-0AB3-C3AA-2637ED357391}"/>
              </a:ext>
            </a:extLst>
          </p:cNvPr>
          <p:cNvCxnSpPr>
            <a:cxnSpLocks/>
          </p:cNvCxnSpPr>
          <p:nvPr/>
        </p:nvCxnSpPr>
        <p:spPr>
          <a:xfrm>
            <a:off x="5812904" y="3734718"/>
            <a:ext cx="17198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4E6B976A-05B3-3F22-2EF9-0E639B4CBDA8}"/>
              </a:ext>
            </a:extLst>
          </p:cNvPr>
          <p:cNvCxnSpPr>
            <a:cxnSpLocks/>
          </p:cNvCxnSpPr>
          <p:nvPr/>
        </p:nvCxnSpPr>
        <p:spPr>
          <a:xfrm flipH="1">
            <a:off x="1619672" y="3734718"/>
            <a:ext cx="17198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5F993E8-3264-B62F-16AD-C02536BE72D9}"/>
              </a:ext>
            </a:extLst>
          </p:cNvPr>
          <p:cNvCxnSpPr>
            <a:cxnSpLocks/>
          </p:cNvCxnSpPr>
          <p:nvPr/>
        </p:nvCxnSpPr>
        <p:spPr>
          <a:xfrm flipH="1" flipV="1">
            <a:off x="2471416" y="2599981"/>
            <a:ext cx="991848" cy="829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CFD4F2B-CE59-4877-752E-40BC1F1ECC19}"/>
              </a:ext>
            </a:extLst>
          </p:cNvPr>
          <p:cNvCxnSpPr>
            <a:cxnSpLocks/>
          </p:cNvCxnSpPr>
          <p:nvPr/>
        </p:nvCxnSpPr>
        <p:spPr>
          <a:xfrm>
            <a:off x="5508104" y="4093501"/>
            <a:ext cx="991848" cy="829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F944A1F-E277-97AA-F4B3-FB446FF927A4}"/>
              </a:ext>
            </a:extLst>
          </p:cNvPr>
          <p:cNvCxnSpPr>
            <a:cxnSpLocks/>
          </p:cNvCxnSpPr>
          <p:nvPr/>
        </p:nvCxnSpPr>
        <p:spPr>
          <a:xfrm flipH="1">
            <a:off x="2479576" y="4093500"/>
            <a:ext cx="991848" cy="829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E0C77D8-A6B7-825C-319C-EEB55C0304F6}"/>
              </a:ext>
            </a:extLst>
          </p:cNvPr>
          <p:cNvSpPr txBox="1"/>
          <p:nvPr/>
        </p:nvSpPr>
        <p:spPr>
          <a:xfrm>
            <a:off x="1346174" y="2160116"/>
            <a:ext cx="1629326" cy="954107"/>
          </a:xfrm>
          <a:prstGeom prst="rect">
            <a:avLst/>
          </a:prstGeom>
          <a:noFill/>
        </p:spPr>
        <p:txBody>
          <a:bodyPr wrap="square" rtlCol="0">
            <a:spAutoFit/>
          </a:bodyPr>
          <a:lstStyle/>
          <a:p>
            <a:pPr algn="ctr"/>
            <a:r>
              <a:rPr lang="en-US" sz="2800" dirty="0"/>
              <a:t>Attribute</a:t>
            </a:r>
            <a:endParaRPr lang="en-US" sz="2400" dirty="0"/>
          </a:p>
        </p:txBody>
      </p:sp>
      <p:sp>
        <p:nvSpPr>
          <p:cNvPr id="16" name="TextBox 15">
            <a:extLst>
              <a:ext uri="{FF2B5EF4-FFF2-40B4-BE49-F238E27FC236}">
                <a16:creationId xmlns:a16="http://schemas.microsoft.com/office/drawing/2014/main" id="{8793ED84-6C1C-027E-D0AB-B78AB0C135A9}"/>
              </a:ext>
            </a:extLst>
          </p:cNvPr>
          <p:cNvSpPr txBox="1"/>
          <p:nvPr/>
        </p:nvSpPr>
        <p:spPr>
          <a:xfrm>
            <a:off x="5799030" y="2157900"/>
            <a:ext cx="1629326" cy="954107"/>
          </a:xfrm>
          <a:prstGeom prst="rect">
            <a:avLst/>
          </a:prstGeom>
          <a:noFill/>
        </p:spPr>
        <p:txBody>
          <a:bodyPr wrap="square" rtlCol="0">
            <a:spAutoFit/>
          </a:bodyPr>
          <a:lstStyle/>
          <a:p>
            <a:pPr algn="ctr"/>
            <a:r>
              <a:rPr lang="en-US" sz="2800" dirty="0"/>
              <a:t>Attribute</a:t>
            </a:r>
            <a:endParaRPr lang="en-US" sz="2400" dirty="0"/>
          </a:p>
        </p:txBody>
      </p:sp>
      <p:sp>
        <p:nvSpPr>
          <p:cNvPr id="17" name="TextBox 16">
            <a:extLst>
              <a:ext uri="{FF2B5EF4-FFF2-40B4-BE49-F238E27FC236}">
                <a16:creationId xmlns:a16="http://schemas.microsoft.com/office/drawing/2014/main" id="{DDA70FE4-CCEF-EF73-9F1B-5AA78B03F608}"/>
              </a:ext>
            </a:extLst>
          </p:cNvPr>
          <p:cNvSpPr txBox="1"/>
          <p:nvPr/>
        </p:nvSpPr>
        <p:spPr>
          <a:xfrm>
            <a:off x="62354" y="3460971"/>
            <a:ext cx="1629326" cy="954107"/>
          </a:xfrm>
          <a:prstGeom prst="rect">
            <a:avLst/>
          </a:prstGeom>
          <a:noFill/>
        </p:spPr>
        <p:txBody>
          <a:bodyPr wrap="square" rtlCol="0">
            <a:spAutoFit/>
          </a:bodyPr>
          <a:lstStyle/>
          <a:p>
            <a:pPr algn="ctr"/>
            <a:r>
              <a:rPr lang="en-US" sz="2800" dirty="0"/>
              <a:t>Attribute</a:t>
            </a:r>
            <a:endParaRPr lang="en-US" sz="2400" dirty="0"/>
          </a:p>
        </p:txBody>
      </p:sp>
      <p:sp>
        <p:nvSpPr>
          <p:cNvPr id="18" name="TextBox 17">
            <a:extLst>
              <a:ext uri="{FF2B5EF4-FFF2-40B4-BE49-F238E27FC236}">
                <a16:creationId xmlns:a16="http://schemas.microsoft.com/office/drawing/2014/main" id="{A91B0D4F-1B9D-F74D-931D-447FA97D1606}"/>
              </a:ext>
            </a:extLst>
          </p:cNvPr>
          <p:cNvSpPr txBox="1"/>
          <p:nvPr/>
        </p:nvSpPr>
        <p:spPr>
          <a:xfrm>
            <a:off x="7468954" y="3428742"/>
            <a:ext cx="1629326" cy="954107"/>
          </a:xfrm>
          <a:prstGeom prst="rect">
            <a:avLst/>
          </a:prstGeom>
          <a:noFill/>
        </p:spPr>
        <p:txBody>
          <a:bodyPr wrap="square" rtlCol="0">
            <a:spAutoFit/>
          </a:bodyPr>
          <a:lstStyle/>
          <a:p>
            <a:pPr algn="ctr"/>
            <a:r>
              <a:rPr lang="en-US" sz="2800" dirty="0"/>
              <a:t>Attribute</a:t>
            </a:r>
            <a:endParaRPr lang="en-US" sz="2400" dirty="0"/>
          </a:p>
        </p:txBody>
      </p:sp>
      <p:sp>
        <p:nvSpPr>
          <p:cNvPr id="19" name="TextBox 18">
            <a:extLst>
              <a:ext uri="{FF2B5EF4-FFF2-40B4-BE49-F238E27FC236}">
                <a16:creationId xmlns:a16="http://schemas.microsoft.com/office/drawing/2014/main" id="{AE15F4A1-74E7-61B8-D0D6-96CF6016487D}"/>
              </a:ext>
            </a:extLst>
          </p:cNvPr>
          <p:cNvSpPr txBox="1"/>
          <p:nvPr/>
        </p:nvSpPr>
        <p:spPr>
          <a:xfrm>
            <a:off x="1350486" y="4773859"/>
            <a:ext cx="1629326" cy="954107"/>
          </a:xfrm>
          <a:prstGeom prst="rect">
            <a:avLst/>
          </a:prstGeom>
          <a:noFill/>
        </p:spPr>
        <p:txBody>
          <a:bodyPr wrap="square" rtlCol="0">
            <a:spAutoFit/>
          </a:bodyPr>
          <a:lstStyle/>
          <a:p>
            <a:pPr algn="ctr"/>
            <a:r>
              <a:rPr lang="en-US" sz="2800" dirty="0"/>
              <a:t>Attribute</a:t>
            </a:r>
            <a:endParaRPr lang="en-US" sz="2400" dirty="0"/>
          </a:p>
        </p:txBody>
      </p:sp>
      <p:sp>
        <p:nvSpPr>
          <p:cNvPr id="20" name="TextBox 19">
            <a:extLst>
              <a:ext uri="{FF2B5EF4-FFF2-40B4-BE49-F238E27FC236}">
                <a16:creationId xmlns:a16="http://schemas.microsoft.com/office/drawing/2014/main" id="{3EF55E13-B2CC-5464-027F-D34BA7760360}"/>
              </a:ext>
            </a:extLst>
          </p:cNvPr>
          <p:cNvSpPr txBox="1"/>
          <p:nvPr/>
        </p:nvSpPr>
        <p:spPr>
          <a:xfrm>
            <a:off x="5799030" y="4804248"/>
            <a:ext cx="1629326" cy="954107"/>
          </a:xfrm>
          <a:prstGeom prst="rect">
            <a:avLst/>
          </a:prstGeom>
          <a:noFill/>
        </p:spPr>
        <p:txBody>
          <a:bodyPr wrap="square" rtlCol="0">
            <a:spAutoFit/>
          </a:bodyPr>
          <a:lstStyle/>
          <a:p>
            <a:pPr algn="ctr"/>
            <a:r>
              <a:rPr lang="en-US" sz="2800" dirty="0"/>
              <a:t>Attribute</a:t>
            </a:r>
            <a:endParaRPr lang="en-US" sz="2400" dirty="0"/>
          </a:p>
        </p:txBody>
      </p:sp>
    </p:spTree>
    <p:extLst>
      <p:ext uri="{BB962C8B-B14F-4D97-AF65-F5344CB8AC3E}">
        <p14:creationId xmlns:p14="http://schemas.microsoft.com/office/powerpoint/2010/main" val="39994525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2"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right)">
                                      <p:cBhvr>
                                        <p:cTn id="38" dur="500"/>
                                        <p:tgtEl>
                                          <p:spTgt spid="17"/>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ERHAMN Chair, black-brown/Vittaryd beige - IKEA">
            <a:extLst>
              <a:ext uri="{FF2B5EF4-FFF2-40B4-BE49-F238E27FC236}">
                <a16:creationId xmlns:a16="http://schemas.microsoft.com/office/drawing/2014/main" id="{9075F994-B808-6F0B-036B-50206FDFBC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571500"/>
            <a:ext cx="5715001" cy="571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465538"/>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ound-Up Of Most Unusual Chairs - IGNANT">
            <a:extLst>
              <a:ext uri="{FF2B5EF4-FFF2-40B4-BE49-F238E27FC236}">
                <a16:creationId xmlns:a16="http://schemas.microsoft.com/office/drawing/2014/main" id="{3B903E27-FEF5-C38E-E1CE-B1B7D3D85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89" r="38267"/>
          <a:stretch/>
        </p:blipFill>
        <p:spPr bwMode="auto">
          <a:xfrm>
            <a:off x="2064124" y="965749"/>
            <a:ext cx="5015751" cy="49265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9870665"/>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duct Catalog | Sitting rocks | Designer Landscapes, Central, IL">
            <a:extLst>
              <a:ext uri="{FF2B5EF4-FFF2-40B4-BE49-F238E27FC236}">
                <a16:creationId xmlns:a16="http://schemas.microsoft.com/office/drawing/2014/main" id="{809E0FAE-E0DE-3C48-504B-D7A49D3389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1521" y="1252679"/>
            <a:ext cx="5840956" cy="4352641"/>
          </a:xfrm>
          <a:prstGeom prst="rect">
            <a:avLst/>
          </a:prstGeom>
          <a:noFill/>
          <a:ln>
            <a:noFill/>
          </a:ln>
        </p:spPr>
      </p:pic>
    </p:spTree>
    <p:extLst>
      <p:ext uri="{BB962C8B-B14F-4D97-AF65-F5344CB8AC3E}">
        <p14:creationId xmlns:p14="http://schemas.microsoft.com/office/powerpoint/2010/main" val="168895224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on't Know Whether to Push or Pull? There's a Name for That... - Out of  Sight Designs">
            <a:extLst>
              <a:ext uri="{FF2B5EF4-FFF2-40B4-BE49-F238E27FC236}">
                <a16:creationId xmlns:a16="http://schemas.microsoft.com/office/drawing/2014/main" id="{CB77203F-E2CE-D1E7-6CAA-5B5FC1B4C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83" t="20271" r="17083"/>
          <a:stretch/>
        </p:blipFill>
        <p:spPr bwMode="auto">
          <a:xfrm>
            <a:off x="565777" y="2027156"/>
            <a:ext cx="8012446" cy="339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1416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1316-A5B0-1C80-C6F5-35421EFCC7D2}"/>
              </a:ext>
            </a:extLst>
          </p:cNvPr>
          <p:cNvSpPr>
            <a:spLocks noGrp="1"/>
          </p:cNvSpPr>
          <p:nvPr>
            <p:ph type="title"/>
          </p:nvPr>
        </p:nvSpPr>
        <p:spPr/>
        <p:txBody>
          <a:bodyPr/>
          <a:lstStyle/>
          <a:p>
            <a:r>
              <a:rPr lang="en-US" dirty="0"/>
              <a:t>Affordance</a:t>
            </a:r>
          </a:p>
        </p:txBody>
      </p:sp>
      <p:sp>
        <p:nvSpPr>
          <p:cNvPr id="3" name="Content Placeholder 2">
            <a:extLst>
              <a:ext uri="{FF2B5EF4-FFF2-40B4-BE49-F238E27FC236}">
                <a16:creationId xmlns:a16="http://schemas.microsoft.com/office/drawing/2014/main" id="{196E96BE-9D80-6C92-1212-2F79B413A5FB}"/>
              </a:ext>
            </a:extLst>
          </p:cNvPr>
          <p:cNvSpPr>
            <a:spLocks noGrp="1"/>
          </p:cNvSpPr>
          <p:nvPr>
            <p:ph idx="1"/>
          </p:nvPr>
        </p:nvSpPr>
        <p:spPr/>
        <p:txBody>
          <a:bodyPr/>
          <a:lstStyle/>
          <a:p>
            <a:r>
              <a:rPr lang="en-US" dirty="0"/>
              <a:t>Affordance talk about relation</a:t>
            </a:r>
          </a:p>
          <a:p>
            <a:r>
              <a:rPr lang="en-US" dirty="0"/>
              <a:t>But Affordance does not talk about the proper relation</a:t>
            </a:r>
          </a:p>
        </p:txBody>
      </p:sp>
    </p:spTree>
    <p:extLst>
      <p:ext uri="{BB962C8B-B14F-4D97-AF65-F5344CB8AC3E}">
        <p14:creationId xmlns:p14="http://schemas.microsoft.com/office/powerpoint/2010/main" val="39157386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OT AC SHARP REMOTE AC SHARP PROMO - LLS89 | Lazada Indonesia">
            <a:extLst>
              <a:ext uri="{FF2B5EF4-FFF2-40B4-BE49-F238E27FC236}">
                <a16:creationId xmlns:a16="http://schemas.microsoft.com/office/drawing/2014/main" id="{2731E11C-A91E-AB67-81D4-15561D9392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5344" y="530229"/>
            <a:ext cx="4073311" cy="5797540"/>
          </a:xfrm>
          <a:prstGeom prst="rect">
            <a:avLst/>
          </a:prstGeom>
          <a:noFill/>
          <a:ln>
            <a:noFill/>
          </a:ln>
        </p:spPr>
      </p:pic>
    </p:spTree>
    <p:extLst>
      <p:ext uri="{BB962C8B-B14F-4D97-AF65-F5344CB8AC3E}">
        <p14:creationId xmlns:p14="http://schemas.microsoft.com/office/powerpoint/2010/main" val="72967812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NERA mug, abu-abu tua, 30 cl | IKEA Indonesia">
            <a:extLst>
              <a:ext uri="{FF2B5EF4-FFF2-40B4-BE49-F238E27FC236}">
                <a16:creationId xmlns:a16="http://schemas.microsoft.com/office/drawing/2014/main" id="{5D742312-A5C3-9EE6-5C0F-6F7A5B9831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5742" y="852742"/>
            <a:ext cx="5152516" cy="5152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3784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Of A Glass Of Tea In Street Market Stock Photo - Download Image Now -  iStock">
            <a:extLst>
              <a:ext uri="{FF2B5EF4-FFF2-40B4-BE49-F238E27FC236}">
                <a16:creationId xmlns:a16="http://schemas.microsoft.com/office/drawing/2014/main" id="{EE525584-384E-37CE-392D-830A43295D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2207" y="1324739"/>
            <a:ext cx="6319584" cy="4208520"/>
          </a:xfrm>
          <a:prstGeom prst="rect">
            <a:avLst/>
          </a:prstGeom>
          <a:noFill/>
          <a:ln>
            <a:noFill/>
          </a:ln>
        </p:spPr>
      </p:pic>
    </p:spTree>
    <p:extLst>
      <p:ext uri="{BB962C8B-B14F-4D97-AF65-F5344CB8AC3E}">
        <p14:creationId xmlns:p14="http://schemas.microsoft.com/office/powerpoint/2010/main" val="2462424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ncil Mug Stock Photo - Download Image Now - Jar, Pencil, Office Supply -  iStock">
            <a:extLst>
              <a:ext uri="{FF2B5EF4-FFF2-40B4-BE49-F238E27FC236}">
                <a16:creationId xmlns:a16="http://schemas.microsoft.com/office/drawing/2014/main" id="{490B99E9-F094-71F9-CD3F-FCEF9A7132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680"/>
          <a:stretch/>
        </p:blipFill>
        <p:spPr bwMode="auto">
          <a:xfrm>
            <a:off x="1996835" y="1296829"/>
            <a:ext cx="5150331" cy="4264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59112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Business Newspaper On Wooden Desk With Glasses And Coffee Cup Daily  Newspaper Mockup Concept Stock Photo - Download Image Now - iStock">
            <a:extLst>
              <a:ext uri="{FF2B5EF4-FFF2-40B4-BE49-F238E27FC236}">
                <a16:creationId xmlns:a16="http://schemas.microsoft.com/office/drawing/2014/main" id="{3DEBECF2-1C5B-2BEC-B282-0418F6540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857" y="1065229"/>
            <a:ext cx="7098287" cy="472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176918"/>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Jual Paper Cup Lid 8 Oz Terbaru - Jun 2023 | Lazada.co.id">
            <a:extLst>
              <a:ext uri="{FF2B5EF4-FFF2-40B4-BE49-F238E27FC236}">
                <a16:creationId xmlns:a16="http://schemas.microsoft.com/office/drawing/2014/main" id="{5CB5D72F-5C70-B6A5-A3F3-1B39767ED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116" y="595116"/>
            <a:ext cx="5667768" cy="566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96776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ncil Holder Images, Stock Photos &amp; Vectors | Shutterstock">
            <a:extLst>
              <a:ext uri="{FF2B5EF4-FFF2-40B4-BE49-F238E27FC236}">
                <a16:creationId xmlns:a16="http://schemas.microsoft.com/office/drawing/2014/main" id="{2F380C44-41EE-196F-4CBD-562BD1D02AE9}"/>
              </a:ext>
            </a:extLst>
          </p:cNvPr>
          <p:cNvPicPr>
            <a:picLocks noChangeAspect="1"/>
          </p:cNvPicPr>
          <p:nvPr/>
        </p:nvPicPr>
        <p:blipFill rotWithShape="1">
          <a:blip r:embed="rId2">
            <a:extLst>
              <a:ext uri="{28A0092B-C50C-407E-A947-70E740481C1C}">
                <a14:useLocalDpi xmlns:a14="http://schemas.microsoft.com/office/drawing/2010/main" val="0"/>
              </a:ext>
            </a:extLst>
          </a:blip>
          <a:srcRect l="21032" t="7158" r="22869" b="12153"/>
          <a:stretch/>
        </p:blipFill>
        <p:spPr bwMode="auto">
          <a:xfrm>
            <a:off x="2934705" y="892579"/>
            <a:ext cx="3274589" cy="507284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803544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Affordance</a:t>
            </a:r>
          </a:p>
        </p:txBody>
      </p:sp>
      <p:sp>
        <p:nvSpPr>
          <p:cNvPr id="3" name="Content Placeholder 2"/>
          <p:cNvSpPr>
            <a:spLocks noGrp="1"/>
          </p:cNvSpPr>
          <p:nvPr>
            <p:ph idx="1"/>
          </p:nvPr>
        </p:nvSpPr>
        <p:spPr>
          <a:xfrm>
            <a:off x="457200" y="1935480"/>
            <a:ext cx="8229600" cy="4805888"/>
          </a:xfrm>
        </p:spPr>
        <p:txBody>
          <a:bodyPr>
            <a:normAutofit/>
          </a:bodyPr>
          <a:lstStyle/>
          <a:p>
            <a:r>
              <a:rPr lang="id-ID" dirty="0"/>
              <a:t>Jenis-jenis affordance</a:t>
            </a:r>
          </a:p>
          <a:p>
            <a:pPr lvl="1"/>
            <a:r>
              <a:rPr lang="en-US" dirty="0"/>
              <a:t>Actual affordance</a:t>
            </a:r>
          </a:p>
          <a:p>
            <a:pPr lvl="1"/>
            <a:r>
              <a:rPr lang="id-ID" dirty="0" err="1"/>
              <a:t>Perceived</a:t>
            </a:r>
            <a:r>
              <a:rPr lang="id-ID" dirty="0"/>
              <a:t> </a:t>
            </a:r>
            <a:r>
              <a:rPr lang="id-ID" dirty="0" err="1"/>
              <a:t>affordance</a:t>
            </a:r>
            <a:endParaRPr lang="id-ID" dirty="0"/>
          </a:p>
          <a:p>
            <a:pPr lvl="1"/>
            <a:r>
              <a:rPr lang="id-ID" dirty="0" err="1"/>
              <a:t>Hidden</a:t>
            </a:r>
            <a:r>
              <a:rPr lang="id-ID" dirty="0"/>
              <a:t> </a:t>
            </a:r>
            <a:r>
              <a:rPr lang="id-ID" dirty="0" err="1"/>
              <a:t>affordance</a:t>
            </a:r>
            <a:endParaRPr lang="id-ID" dirty="0"/>
          </a:p>
          <a:p>
            <a:pPr lvl="1"/>
            <a:r>
              <a:rPr lang="id-ID" dirty="0" err="1"/>
              <a:t>False</a:t>
            </a:r>
            <a:r>
              <a:rPr lang="id-ID" dirty="0"/>
              <a:t> </a:t>
            </a:r>
            <a:r>
              <a:rPr lang="id-ID" dirty="0" err="1"/>
              <a:t>affordance</a:t>
            </a:r>
            <a:endParaRPr lang="id-ID" dirty="0"/>
          </a:p>
          <a:p>
            <a:pPr lvl="2"/>
            <a:endParaRPr lang="en-US" dirty="0"/>
          </a:p>
        </p:txBody>
      </p:sp>
    </p:spTree>
    <p:extLst>
      <p:ext uri="{BB962C8B-B14F-4D97-AF65-F5344CB8AC3E}">
        <p14:creationId xmlns:p14="http://schemas.microsoft.com/office/powerpoint/2010/main" val="3397561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Affordance</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r="50000"/>
          <a:stretch/>
        </p:blipFill>
        <p:spPr>
          <a:xfrm>
            <a:off x="286057" y="2500951"/>
            <a:ext cx="4300655" cy="3133898"/>
          </a:xfrm>
        </p:spPr>
      </p:pic>
      <p:pic>
        <p:nvPicPr>
          <p:cNvPr id="5"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51142"/>
          <a:stretch/>
        </p:blipFill>
        <p:spPr>
          <a:xfrm>
            <a:off x="4710343" y="2504088"/>
            <a:ext cx="4207020" cy="3137282"/>
          </a:xfrm>
          <a:prstGeom prst="rect">
            <a:avLst/>
          </a:prstGeom>
        </p:spPr>
      </p:pic>
    </p:spTree>
    <p:extLst>
      <p:ext uri="{BB962C8B-B14F-4D97-AF65-F5344CB8AC3E}">
        <p14:creationId xmlns:p14="http://schemas.microsoft.com/office/powerpoint/2010/main" val="6280446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dden Pool Prank, Funny, comedy_edit_edit">
            <a:hlinkClick r:id="" action="ppaction://media"/>
            <a:extLst>
              <a:ext uri="{FF2B5EF4-FFF2-40B4-BE49-F238E27FC236}">
                <a16:creationId xmlns:a16="http://schemas.microsoft.com/office/drawing/2014/main" id="{3A921A75-0647-CDF8-703D-5A50EB9E3F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3743" y="535306"/>
            <a:ext cx="7716515" cy="5787388"/>
          </a:xfrm>
          <a:prstGeom prst="rect">
            <a:avLst/>
          </a:prstGeom>
        </p:spPr>
      </p:pic>
    </p:spTree>
    <p:extLst>
      <p:ext uri="{BB962C8B-B14F-4D97-AF65-F5344CB8AC3E}">
        <p14:creationId xmlns:p14="http://schemas.microsoft.com/office/powerpoint/2010/main" val="3312192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Affordance</a:t>
            </a:r>
          </a:p>
        </p:txBody>
      </p:sp>
      <p:pic>
        <p:nvPicPr>
          <p:cNvPr id="4" name="Content Placeholder 3"/>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278" y="1556792"/>
            <a:ext cx="7803443" cy="4389437"/>
          </a:xfrm>
        </p:spPr>
      </p:pic>
      <p:sp>
        <p:nvSpPr>
          <p:cNvPr id="5" name="TextBox 4"/>
          <p:cNvSpPr txBox="1"/>
          <p:nvPr/>
        </p:nvSpPr>
        <p:spPr>
          <a:xfrm>
            <a:off x="2339752" y="5457998"/>
            <a:ext cx="4896544" cy="1015663"/>
          </a:xfrm>
          <a:prstGeom prst="rect">
            <a:avLst/>
          </a:prstGeom>
          <a:noFill/>
        </p:spPr>
        <p:txBody>
          <a:bodyPr wrap="square" rtlCol="0">
            <a:spAutoFit/>
          </a:bodyPr>
          <a:lstStyle/>
          <a:p>
            <a:pPr algn="ctr"/>
            <a:r>
              <a:rPr lang="en-US" sz="6000" dirty="0">
                <a:solidFill>
                  <a:srgbClr val="FF0000"/>
                </a:solidFill>
              </a:rPr>
              <a:t>More Difficult</a:t>
            </a:r>
          </a:p>
        </p:txBody>
      </p:sp>
      <p:pic>
        <p:nvPicPr>
          <p:cNvPr id="6" name="Picture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6989" y="1772816"/>
            <a:ext cx="6870023" cy="4580015"/>
          </a:xfrm>
          <a:prstGeom prst="rect">
            <a:avLst/>
          </a:prstGeom>
        </p:spPr>
      </p:pic>
    </p:spTree>
    <p:extLst>
      <p:ext uri="{BB962C8B-B14F-4D97-AF65-F5344CB8AC3E}">
        <p14:creationId xmlns:p14="http://schemas.microsoft.com/office/powerpoint/2010/main" val="7527694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OT AC SHARP REMOTE AC SHARP PROMO - LLS89 | Lazada Indonesia">
            <a:extLst>
              <a:ext uri="{FF2B5EF4-FFF2-40B4-BE49-F238E27FC236}">
                <a16:creationId xmlns:a16="http://schemas.microsoft.com/office/drawing/2014/main" id="{2731E11C-A91E-AB67-81D4-15561D9392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5344" y="530229"/>
            <a:ext cx="4073311" cy="5797540"/>
          </a:xfrm>
          <a:prstGeom prst="rect">
            <a:avLst/>
          </a:prstGeom>
          <a:noFill/>
          <a:ln>
            <a:noFill/>
          </a:ln>
        </p:spPr>
      </p:pic>
      <p:grpSp>
        <p:nvGrpSpPr>
          <p:cNvPr id="5" name="Group 4">
            <a:extLst>
              <a:ext uri="{FF2B5EF4-FFF2-40B4-BE49-F238E27FC236}">
                <a16:creationId xmlns:a16="http://schemas.microsoft.com/office/drawing/2014/main" id="{14952019-86EB-09F5-B05B-035419C603F2}"/>
              </a:ext>
            </a:extLst>
          </p:cNvPr>
          <p:cNvGrpSpPr>
            <a:grpSpLocks noChangeAspect="1"/>
          </p:cNvGrpSpPr>
          <p:nvPr/>
        </p:nvGrpSpPr>
        <p:grpSpPr>
          <a:xfrm>
            <a:off x="3907800" y="885891"/>
            <a:ext cx="1910356" cy="4240006"/>
            <a:chOff x="0" y="0"/>
            <a:chExt cx="1186180" cy="2632710"/>
          </a:xfrm>
        </p:grpSpPr>
        <p:grpSp>
          <p:nvGrpSpPr>
            <p:cNvPr id="6" name="Group 5">
              <a:extLst>
                <a:ext uri="{FF2B5EF4-FFF2-40B4-BE49-F238E27FC236}">
                  <a16:creationId xmlns:a16="http://schemas.microsoft.com/office/drawing/2014/main" id="{5F2E2F3E-B3A0-7204-CEC5-B75292C5FAC3}"/>
                </a:ext>
              </a:extLst>
            </p:cNvPr>
            <p:cNvGrpSpPr/>
            <p:nvPr/>
          </p:nvGrpSpPr>
          <p:grpSpPr>
            <a:xfrm>
              <a:off x="0" y="0"/>
              <a:ext cx="1186180" cy="2632710"/>
              <a:chOff x="0" y="0"/>
              <a:chExt cx="1186405" cy="2633240"/>
            </a:xfrm>
          </p:grpSpPr>
          <p:sp>
            <p:nvSpPr>
              <p:cNvPr id="8" name="Rectangle 7">
                <a:extLst>
                  <a:ext uri="{FF2B5EF4-FFF2-40B4-BE49-F238E27FC236}">
                    <a16:creationId xmlns:a16="http://schemas.microsoft.com/office/drawing/2014/main" id="{32123B44-5E7A-8853-C13B-8E910206ED92}"/>
                  </a:ext>
                </a:extLst>
              </p:cNvPr>
              <p:cNvSpPr/>
              <p:nvPr/>
            </p:nvSpPr>
            <p:spPr>
              <a:xfrm>
                <a:off x="0" y="0"/>
                <a:ext cx="1186405" cy="26332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8">
                <a:extLst>
                  <a:ext uri="{FF2B5EF4-FFF2-40B4-BE49-F238E27FC236}">
                    <a16:creationId xmlns:a16="http://schemas.microsoft.com/office/drawing/2014/main" id="{56EA8608-829D-2D61-1732-2FCAB0F07914}"/>
                  </a:ext>
                </a:extLst>
              </p:cNvPr>
              <p:cNvSpPr/>
              <p:nvPr/>
            </p:nvSpPr>
            <p:spPr>
              <a:xfrm>
                <a:off x="243069" y="295154"/>
                <a:ext cx="699786" cy="74078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800">
                    <a:effectLst/>
                    <a:ea typeface="Calibri" panose="020F0502020204030204" pitchFamily="34" charset="0"/>
                    <a:cs typeface="Times New Roman" panose="02020603050405020304" pitchFamily="18" charset="0"/>
                  </a:rPr>
                  <a:t>25</a:t>
                </a:r>
                <a:r>
                  <a:rPr lang="en-US" sz="1800" baseline="30000">
                    <a:effectLst/>
                    <a:ea typeface="Calibri" panose="020F0502020204030204" pitchFamily="34" charset="0"/>
                    <a:cs typeface="Times New Roman" panose="02020603050405020304" pitchFamily="18" charset="0"/>
                  </a:rPr>
                  <a:t>o</a:t>
                </a:r>
                <a:r>
                  <a:rPr lang="en-US" sz="1800">
                    <a:effectLst/>
                    <a:ea typeface="Calibri" panose="020F0502020204030204" pitchFamily="34" charset="0"/>
                    <a:cs typeface="Times New Roman" panose="02020603050405020304" pitchFamily="18" charset="0"/>
                  </a:rPr>
                  <a:t> C</a:t>
                </a:r>
                <a:endParaRPr lang="en-US" sz="1100">
                  <a:effectLst/>
                  <a:ea typeface="Calibri" panose="020F0502020204030204" pitchFamily="34" charset="0"/>
                  <a:cs typeface="Times New Roman" panose="02020603050405020304" pitchFamily="18" charset="0"/>
                </a:endParaRPr>
              </a:p>
            </p:txBody>
          </p:sp>
          <p:sp>
            <p:nvSpPr>
              <p:cNvPr id="10" name="Isosceles Triangle 9">
                <a:extLst>
                  <a:ext uri="{FF2B5EF4-FFF2-40B4-BE49-F238E27FC236}">
                    <a16:creationId xmlns:a16="http://schemas.microsoft.com/office/drawing/2014/main" id="{E29CC15B-8AD8-E2F1-B5B6-67803C345178}"/>
                  </a:ext>
                </a:extLst>
              </p:cNvPr>
              <p:cNvSpPr/>
              <p:nvPr/>
            </p:nvSpPr>
            <p:spPr>
              <a:xfrm>
                <a:off x="655658" y="1153369"/>
                <a:ext cx="288925" cy="201930"/>
              </a:xfrm>
              <a:prstGeom prst="triangl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Isosceles Triangle 10">
                <a:extLst>
                  <a:ext uri="{FF2B5EF4-FFF2-40B4-BE49-F238E27FC236}">
                    <a16:creationId xmlns:a16="http://schemas.microsoft.com/office/drawing/2014/main" id="{26DF709F-53C5-FFF5-1136-A78DB01DC6E9}"/>
                  </a:ext>
                </a:extLst>
              </p:cNvPr>
              <p:cNvSpPr/>
              <p:nvPr/>
            </p:nvSpPr>
            <p:spPr>
              <a:xfrm flipV="1">
                <a:off x="661445" y="1464197"/>
                <a:ext cx="288925" cy="201930"/>
              </a:xfrm>
              <a:prstGeom prst="triangl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07489608-788F-114B-348C-5901F169754F}"/>
                  </a:ext>
                </a:extLst>
              </p:cNvPr>
              <p:cNvSpPr/>
              <p:nvPr/>
            </p:nvSpPr>
            <p:spPr>
              <a:xfrm>
                <a:off x="243069" y="1209554"/>
                <a:ext cx="294640" cy="42164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7" name="Picture 6" descr="Power Button Icon Vector Art, Icons, and Graphics for Free Download">
              <a:extLst>
                <a:ext uri="{FF2B5EF4-FFF2-40B4-BE49-F238E27FC236}">
                  <a16:creationId xmlns:a16="http://schemas.microsoft.com/office/drawing/2014/main" id="{551FA4A2-7E5C-6BA8-E0E6-18CBAFB4AC3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0350" y="1295400"/>
              <a:ext cx="247650" cy="247650"/>
            </a:xfrm>
            <a:prstGeom prst="rect">
              <a:avLst/>
            </a:prstGeom>
            <a:noFill/>
            <a:ln>
              <a:noFill/>
            </a:ln>
          </p:spPr>
        </p:pic>
      </p:grpSp>
    </p:spTree>
    <p:extLst>
      <p:ext uri="{BB962C8B-B14F-4D97-AF65-F5344CB8AC3E}">
        <p14:creationId xmlns:p14="http://schemas.microsoft.com/office/powerpoint/2010/main" val="878863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id-ID" sz="4000" dirty="0"/>
          </a:p>
          <a:p>
            <a:pPr marL="0" indent="0" algn="ctr">
              <a:buNone/>
            </a:pPr>
            <a:r>
              <a:rPr lang="en-US" sz="11500" dirty="0"/>
              <a:t>Signifier</a:t>
            </a:r>
            <a:endParaRPr lang="id-ID" sz="80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42626808"/>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Signifier</a:t>
            </a:r>
          </a:p>
        </p:txBody>
      </p:sp>
      <p:sp>
        <p:nvSpPr>
          <p:cNvPr id="3" name="Content Placeholder 2"/>
          <p:cNvSpPr>
            <a:spLocks noGrp="1"/>
          </p:cNvSpPr>
          <p:nvPr>
            <p:ph idx="1"/>
          </p:nvPr>
        </p:nvSpPr>
        <p:spPr/>
        <p:txBody>
          <a:bodyPr>
            <a:normAutofit/>
          </a:bodyPr>
          <a:lstStyle/>
          <a:p>
            <a:pPr marL="0" indent="0" algn="ctr">
              <a:buNone/>
            </a:pPr>
            <a:endParaRPr lang="en-US" sz="5400" b="1" dirty="0"/>
          </a:p>
          <a:p>
            <a:pPr marL="0" indent="0" algn="ctr">
              <a:buNone/>
            </a:pPr>
            <a:endParaRPr lang="en-US" sz="2000" b="1" dirty="0"/>
          </a:p>
          <a:p>
            <a:pPr marL="0" indent="0" algn="ctr">
              <a:buNone/>
            </a:pPr>
            <a:r>
              <a:rPr lang="en-US" sz="5400" b="1" dirty="0"/>
              <a:t>SIGNIFIER </a:t>
            </a:r>
            <a:r>
              <a:rPr lang="en-US" sz="5400" b="1" dirty="0">
                <a:sym typeface="Wingdings" panose="05000000000000000000" pitchFamily="2" charset="2"/>
              </a:rPr>
              <a:t> SIGN</a:t>
            </a:r>
          </a:p>
        </p:txBody>
      </p:sp>
    </p:spTree>
    <p:extLst>
      <p:ext uri="{BB962C8B-B14F-4D97-AF65-F5344CB8AC3E}">
        <p14:creationId xmlns:p14="http://schemas.microsoft.com/office/powerpoint/2010/main" val="3444264008"/>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3DA51-C57E-38CC-5237-4274C31BAB11}"/>
              </a:ext>
            </a:extLst>
          </p:cNvPr>
          <p:cNvSpPr>
            <a:spLocks noGrp="1"/>
          </p:cNvSpPr>
          <p:nvPr>
            <p:ph type="title"/>
          </p:nvPr>
        </p:nvSpPr>
        <p:spPr/>
        <p:txBody>
          <a:bodyPr/>
          <a:lstStyle/>
          <a:p>
            <a:r>
              <a:rPr lang="en-US" dirty="0"/>
              <a:t>Signifier</a:t>
            </a:r>
          </a:p>
        </p:txBody>
      </p:sp>
      <p:sp>
        <p:nvSpPr>
          <p:cNvPr id="3" name="Content Placeholder 2">
            <a:extLst>
              <a:ext uri="{FF2B5EF4-FFF2-40B4-BE49-F238E27FC236}">
                <a16:creationId xmlns:a16="http://schemas.microsoft.com/office/drawing/2014/main" id="{42DEEDC5-5387-8600-FB88-859179B1179B}"/>
              </a:ext>
            </a:extLst>
          </p:cNvPr>
          <p:cNvSpPr>
            <a:spLocks noGrp="1"/>
          </p:cNvSpPr>
          <p:nvPr>
            <p:ph idx="1"/>
          </p:nvPr>
        </p:nvSpPr>
        <p:spPr/>
        <p:txBody>
          <a:bodyPr/>
          <a:lstStyle/>
          <a:p>
            <a:r>
              <a:rPr lang="en-US" dirty="0"/>
              <a:t>Affordance </a:t>
            </a:r>
            <a:r>
              <a:rPr lang="en-US" dirty="0">
                <a:sym typeface="Wingdings" panose="05000000000000000000" pitchFamily="2" charset="2"/>
              </a:rPr>
              <a:t> what action is possible</a:t>
            </a:r>
          </a:p>
          <a:p>
            <a:r>
              <a:rPr lang="en-US" dirty="0">
                <a:sym typeface="Wingdings" panose="05000000000000000000" pitchFamily="2" charset="2"/>
              </a:rPr>
              <a:t>Signifier  tool to help make affordance clear</a:t>
            </a:r>
          </a:p>
        </p:txBody>
      </p:sp>
    </p:spTree>
    <p:extLst>
      <p:ext uri="{BB962C8B-B14F-4D97-AF65-F5344CB8AC3E}">
        <p14:creationId xmlns:p14="http://schemas.microsoft.com/office/powerpoint/2010/main" val="3119363254"/>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768D1-3973-948D-179B-F02889F2867D}"/>
              </a:ext>
            </a:extLst>
          </p:cNvPr>
          <p:cNvSpPr>
            <a:spLocks noGrp="1"/>
          </p:cNvSpPr>
          <p:nvPr>
            <p:ph type="title"/>
          </p:nvPr>
        </p:nvSpPr>
        <p:spPr/>
        <p:txBody>
          <a:bodyPr/>
          <a:lstStyle/>
          <a:p>
            <a:r>
              <a:rPr lang="en-US" dirty="0"/>
              <a:t>Signifier</a:t>
            </a:r>
          </a:p>
        </p:txBody>
      </p:sp>
      <p:sp>
        <p:nvSpPr>
          <p:cNvPr id="3" name="Content Placeholder 2">
            <a:extLst>
              <a:ext uri="{FF2B5EF4-FFF2-40B4-BE49-F238E27FC236}">
                <a16:creationId xmlns:a16="http://schemas.microsoft.com/office/drawing/2014/main" id="{35069E44-F5A8-D282-E72D-1DCE4F73CB0F}"/>
              </a:ext>
            </a:extLst>
          </p:cNvPr>
          <p:cNvSpPr>
            <a:spLocks noGrp="1"/>
          </p:cNvSpPr>
          <p:nvPr>
            <p:ph idx="1"/>
          </p:nvPr>
        </p:nvSpPr>
        <p:spPr/>
        <p:txBody>
          <a:bodyPr/>
          <a:lstStyle/>
          <a:p>
            <a:r>
              <a:rPr lang="en-US" dirty="0"/>
              <a:t>Signifier </a:t>
            </a:r>
            <a:r>
              <a:rPr lang="en-US" dirty="0">
                <a:sym typeface="Wingdings" panose="05000000000000000000" pitchFamily="2" charset="2"/>
              </a:rPr>
              <a:t> </a:t>
            </a:r>
            <a:r>
              <a:rPr lang="en-US" dirty="0" err="1">
                <a:sym typeface="Wingdings" panose="05000000000000000000" pitchFamily="2" charset="2"/>
              </a:rPr>
              <a:t>segala</a:t>
            </a:r>
            <a:r>
              <a:rPr lang="en-US" dirty="0">
                <a:sym typeface="Wingdings" panose="05000000000000000000" pitchFamily="2" charset="2"/>
              </a:rPr>
              <a:t> </a:t>
            </a:r>
            <a:r>
              <a:rPr lang="en-US" dirty="0" err="1">
                <a:sym typeface="Wingdings" panose="05000000000000000000" pitchFamily="2" charset="2"/>
              </a:rPr>
              <a:t>petunjuk</a:t>
            </a:r>
            <a:r>
              <a:rPr lang="en-US" dirty="0">
                <a:sym typeface="Wingdings" panose="05000000000000000000" pitchFamily="2" charset="2"/>
              </a:rPr>
              <a:t> yang </a:t>
            </a:r>
            <a:r>
              <a:rPr lang="en-US" dirty="0" err="1">
                <a:sym typeface="Wingdings" panose="05000000000000000000" pitchFamily="2" charset="2"/>
              </a:rPr>
              <a:t>dapat</a:t>
            </a:r>
            <a:r>
              <a:rPr lang="en-US" dirty="0">
                <a:sym typeface="Wingdings" panose="05000000000000000000" pitchFamily="2" charset="2"/>
              </a:rPr>
              <a:t> “</a:t>
            </a:r>
            <a:r>
              <a:rPr lang="en-US" dirty="0" err="1">
                <a:sym typeface="Wingdings" panose="05000000000000000000" pitchFamily="2" charset="2"/>
              </a:rPr>
              <a:t>ditangkap</a:t>
            </a:r>
            <a:r>
              <a:rPr lang="en-US" dirty="0">
                <a:sym typeface="Wingdings" panose="05000000000000000000" pitchFamily="2" charset="2"/>
              </a:rPr>
              <a:t>” </a:t>
            </a:r>
            <a:r>
              <a:rPr lang="en-US" dirty="0" err="1">
                <a:sym typeface="Wingdings" panose="05000000000000000000" pitchFamily="2" charset="2"/>
              </a:rPr>
              <a:t>manusia</a:t>
            </a:r>
            <a:r>
              <a:rPr lang="en-US" dirty="0">
                <a:sym typeface="Wingdings" panose="05000000000000000000" pitchFamily="2" charset="2"/>
              </a:rPr>
              <a:t> (perceive) yang </a:t>
            </a:r>
            <a:r>
              <a:rPr lang="en-US" dirty="0" err="1">
                <a:sym typeface="Wingdings" panose="05000000000000000000" pitchFamily="2" charset="2"/>
              </a:rPr>
              <a:t>mengkomunikasikan</a:t>
            </a:r>
            <a:r>
              <a:rPr lang="en-US" dirty="0">
                <a:sym typeface="Wingdings" panose="05000000000000000000" pitchFamily="2" charset="2"/>
              </a:rPr>
              <a:t> affordance object (</a:t>
            </a:r>
            <a:r>
              <a:rPr lang="en-US" dirty="0" err="1">
                <a:sym typeface="Wingdings" panose="05000000000000000000" pitchFamily="2" charset="2"/>
              </a:rPr>
              <a:t>terutama</a:t>
            </a:r>
            <a:r>
              <a:rPr lang="en-US" dirty="0">
                <a:sym typeface="Wingdings" panose="05000000000000000000" pitchFamily="2" charset="2"/>
              </a:rPr>
              <a:t> yang </a:t>
            </a:r>
            <a:r>
              <a:rPr lang="en-US" dirty="0" err="1">
                <a:sym typeface="Wingdings" panose="05000000000000000000" pitchFamily="2" charset="2"/>
              </a:rPr>
              <a:t>benar</a:t>
            </a:r>
            <a:r>
              <a:rPr lang="en-US" dirty="0">
                <a:sym typeface="Wingdings" panose="05000000000000000000" pitchFamily="2" charset="2"/>
              </a:rPr>
              <a:t>)</a:t>
            </a:r>
          </a:p>
          <a:p>
            <a:r>
              <a:rPr lang="en-US" dirty="0">
                <a:sym typeface="Wingdings" panose="05000000000000000000" pitchFamily="2" charset="2"/>
              </a:rPr>
              <a:t>Focus on</a:t>
            </a:r>
          </a:p>
          <a:p>
            <a:pPr lvl="1"/>
            <a:r>
              <a:rPr lang="en-US" dirty="0">
                <a:sym typeface="Wingdings" panose="05000000000000000000" pitchFamily="2" charset="2"/>
              </a:rPr>
              <a:t>What?</a:t>
            </a:r>
          </a:p>
          <a:p>
            <a:pPr lvl="1"/>
            <a:r>
              <a:rPr lang="en-US" dirty="0">
                <a:sym typeface="Wingdings" panose="05000000000000000000" pitchFamily="2" charset="2"/>
              </a:rPr>
              <a:t>Where?</a:t>
            </a:r>
            <a:endParaRPr lang="en-US" dirty="0"/>
          </a:p>
          <a:p>
            <a:pPr lvl="1"/>
            <a:r>
              <a:rPr lang="en-US" dirty="0">
                <a:sym typeface="Wingdings" panose="05000000000000000000" pitchFamily="2" charset="2"/>
              </a:rPr>
              <a:t>How?</a:t>
            </a:r>
          </a:p>
          <a:p>
            <a:endParaRPr lang="en-US" dirty="0">
              <a:sym typeface="Wingdings" panose="05000000000000000000" pitchFamily="2" charset="2"/>
            </a:endParaRPr>
          </a:p>
          <a:p>
            <a:endParaRPr lang="en-US" dirty="0"/>
          </a:p>
        </p:txBody>
      </p:sp>
    </p:spTree>
    <p:extLst>
      <p:ext uri="{BB962C8B-B14F-4D97-AF65-F5344CB8AC3E}">
        <p14:creationId xmlns:p14="http://schemas.microsoft.com/office/powerpoint/2010/main" val="1642487595"/>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768D1-3973-948D-179B-F02889F2867D}"/>
              </a:ext>
            </a:extLst>
          </p:cNvPr>
          <p:cNvSpPr>
            <a:spLocks noGrp="1"/>
          </p:cNvSpPr>
          <p:nvPr>
            <p:ph type="title"/>
          </p:nvPr>
        </p:nvSpPr>
        <p:spPr/>
        <p:txBody>
          <a:bodyPr/>
          <a:lstStyle/>
          <a:p>
            <a:r>
              <a:rPr lang="en-US" dirty="0"/>
              <a:t>Signifier</a:t>
            </a:r>
          </a:p>
        </p:txBody>
      </p:sp>
      <p:sp>
        <p:nvSpPr>
          <p:cNvPr id="3" name="Content Placeholder 2">
            <a:extLst>
              <a:ext uri="{FF2B5EF4-FFF2-40B4-BE49-F238E27FC236}">
                <a16:creationId xmlns:a16="http://schemas.microsoft.com/office/drawing/2014/main" id="{35069E44-F5A8-D282-E72D-1DCE4F73CB0F}"/>
              </a:ext>
            </a:extLst>
          </p:cNvPr>
          <p:cNvSpPr>
            <a:spLocks noGrp="1"/>
          </p:cNvSpPr>
          <p:nvPr>
            <p:ph idx="1"/>
          </p:nvPr>
        </p:nvSpPr>
        <p:spPr/>
        <p:txBody>
          <a:bodyPr/>
          <a:lstStyle/>
          <a:p>
            <a:r>
              <a:rPr lang="en-US" dirty="0">
                <a:sym typeface="Wingdings" panose="05000000000000000000" pitchFamily="2" charset="2"/>
              </a:rPr>
              <a:t>Bisa </a:t>
            </a:r>
            <a:r>
              <a:rPr lang="en-US" dirty="0" err="1">
                <a:sym typeface="Wingdings" panose="05000000000000000000" pitchFamily="2" charset="2"/>
              </a:rPr>
              <a:t>berupa</a:t>
            </a:r>
            <a:endParaRPr lang="en-US" dirty="0">
              <a:sym typeface="Wingdings" panose="05000000000000000000" pitchFamily="2" charset="2"/>
            </a:endParaRPr>
          </a:p>
          <a:p>
            <a:pPr lvl="1"/>
            <a:r>
              <a:rPr lang="en-US" dirty="0">
                <a:sym typeface="Wingdings" panose="05000000000000000000" pitchFamily="2" charset="2"/>
              </a:rPr>
              <a:t>Text</a:t>
            </a:r>
          </a:p>
          <a:p>
            <a:pPr lvl="1"/>
            <a:r>
              <a:rPr lang="en-US" dirty="0" err="1">
                <a:sym typeface="Wingdings" panose="05000000000000000000" pitchFamily="2" charset="2"/>
              </a:rPr>
              <a:t>Simbol</a:t>
            </a:r>
            <a:r>
              <a:rPr lang="en-US" dirty="0">
                <a:sym typeface="Wingdings" panose="05000000000000000000" pitchFamily="2" charset="2"/>
              </a:rPr>
              <a:t>/</a:t>
            </a:r>
            <a:r>
              <a:rPr lang="en-US" dirty="0" err="1">
                <a:sym typeface="Wingdings" panose="05000000000000000000" pitchFamily="2" charset="2"/>
              </a:rPr>
              <a:t>gambar</a:t>
            </a:r>
            <a:r>
              <a:rPr lang="en-US" dirty="0">
                <a:sym typeface="Wingdings" panose="05000000000000000000" pitchFamily="2" charset="2"/>
              </a:rPr>
              <a:t>/icon</a:t>
            </a:r>
          </a:p>
          <a:p>
            <a:pPr lvl="1"/>
            <a:r>
              <a:rPr lang="en-US" dirty="0" err="1">
                <a:sym typeface="Wingdings" panose="05000000000000000000" pitchFamily="2" charset="2"/>
              </a:rPr>
              <a:t>Warna</a:t>
            </a:r>
            <a:endParaRPr lang="en-US" dirty="0">
              <a:sym typeface="Wingdings" panose="05000000000000000000" pitchFamily="2" charset="2"/>
            </a:endParaRPr>
          </a:p>
          <a:p>
            <a:pPr lvl="1"/>
            <a:r>
              <a:rPr lang="en-US" dirty="0" err="1">
                <a:sym typeface="Wingdings" panose="05000000000000000000" pitchFamily="2" charset="2"/>
              </a:rPr>
              <a:t>Suara</a:t>
            </a:r>
            <a:endParaRPr lang="en-US" dirty="0">
              <a:sym typeface="Wingdings" panose="05000000000000000000" pitchFamily="2" charset="2"/>
            </a:endParaRPr>
          </a:p>
          <a:p>
            <a:pPr lvl="1"/>
            <a:r>
              <a:rPr lang="en-US" dirty="0" err="1">
                <a:sym typeface="Wingdings" panose="05000000000000000000" pitchFamily="2" charset="2"/>
              </a:rPr>
              <a:t>Lampu</a:t>
            </a:r>
            <a:endParaRPr lang="en-US" dirty="0">
              <a:sym typeface="Wingdings" panose="05000000000000000000" pitchFamily="2" charset="2"/>
            </a:endParaRPr>
          </a:p>
          <a:p>
            <a:pPr lvl="1"/>
            <a:r>
              <a:rPr lang="en-US" dirty="0" err="1">
                <a:sym typeface="Wingdings" panose="05000000000000000000" pitchFamily="2" charset="2"/>
              </a:rPr>
              <a:t>Bayangan</a:t>
            </a:r>
            <a:endParaRPr lang="en-US" dirty="0">
              <a:sym typeface="Wingdings" panose="05000000000000000000" pitchFamily="2" charset="2"/>
            </a:endParaRPr>
          </a:p>
          <a:p>
            <a:pPr lvl="1"/>
            <a:r>
              <a:rPr lang="en-US" dirty="0" err="1">
                <a:sym typeface="Wingdings" panose="05000000000000000000" pitchFamily="2" charset="2"/>
              </a:rPr>
              <a:t>Getaran</a:t>
            </a:r>
            <a:endParaRPr lang="en-US" dirty="0">
              <a:sym typeface="Wingdings" panose="05000000000000000000" pitchFamily="2" charset="2"/>
            </a:endParaRPr>
          </a:p>
          <a:p>
            <a:pPr lvl="1"/>
            <a:r>
              <a:rPr lang="en-US" dirty="0" err="1">
                <a:sym typeface="Wingdings" panose="05000000000000000000" pitchFamily="2" charset="2"/>
              </a:rPr>
              <a:t>Apapun</a:t>
            </a:r>
            <a:endParaRPr lang="en-US" dirty="0"/>
          </a:p>
        </p:txBody>
      </p:sp>
    </p:spTree>
    <p:extLst>
      <p:ext uri="{BB962C8B-B14F-4D97-AF65-F5344CB8AC3E}">
        <p14:creationId xmlns:p14="http://schemas.microsoft.com/office/powerpoint/2010/main" val="486042767"/>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pan Nama Ruang Sekolah/Nama Ruang Sekolah/Nama Ruang Desa | Lazada  Indonesia">
            <a:extLst>
              <a:ext uri="{FF2B5EF4-FFF2-40B4-BE49-F238E27FC236}">
                <a16:creationId xmlns:a16="http://schemas.microsoft.com/office/drawing/2014/main" id="{613E2F9D-C543-AC6D-2766-221F65D51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285" y="595116"/>
            <a:ext cx="5893430" cy="566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488113"/>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A51692-7228-9A17-D1A0-D459E9BF2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933" y="809625"/>
            <a:ext cx="4128135" cy="5238750"/>
          </a:xfrm>
          <a:prstGeom prst="rect">
            <a:avLst/>
          </a:prstGeom>
        </p:spPr>
      </p:pic>
    </p:spTree>
    <p:extLst>
      <p:ext uri="{BB962C8B-B14F-4D97-AF65-F5344CB8AC3E}">
        <p14:creationId xmlns:p14="http://schemas.microsoft.com/office/powerpoint/2010/main" val="3843127152"/>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704729-DE00-BE51-62F6-BEDD077F9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186" y="1641153"/>
            <a:ext cx="7127628" cy="3575695"/>
          </a:xfrm>
          <a:prstGeom prst="rect">
            <a:avLst/>
          </a:prstGeom>
        </p:spPr>
      </p:pic>
    </p:spTree>
    <p:extLst>
      <p:ext uri="{BB962C8B-B14F-4D97-AF65-F5344CB8AC3E}">
        <p14:creationId xmlns:p14="http://schemas.microsoft.com/office/powerpoint/2010/main" val="1305164066"/>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nual fire alarm activation - Wikipedia">
            <a:extLst>
              <a:ext uri="{FF2B5EF4-FFF2-40B4-BE49-F238E27FC236}">
                <a16:creationId xmlns:a16="http://schemas.microsoft.com/office/drawing/2014/main" id="{5A542BB0-FCF9-8E4B-1A6D-0B330E0BDC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9500" y="595116"/>
            <a:ext cx="4445000" cy="566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090401"/>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re Alarm Systems - InterNACHI®">
            <a:extLst>
              <a:ext uri="{FF2B5EF4-FFF2-40B4-BE49-F238E27FC236}">
                <a16:creationId xmlns:a16="http://schemas.microsoft.com/office/drawing/2014/main" id="{67B98E6D-A850-2555-036A-A5D58526C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746" y="932746"/>
            <a:ext cx="4992508" cy="499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92538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OT AC SHARP REMOTE AC SHARP PROMO - LLS89 | Lazada Indonesia">
            <a:extLst>
              <a:ext uri="{FF2B5EF4-FFF2-40B4-BE49-F238E27FC236}">
                <a16:creationId xmlns:a16="http://schemas.microsoft.com/office/drawing/2014/main" id="{2731E11C-A91E-AB67-81D4-15561D9392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5344" y="530229"/>
            <a:ext cx="4073311" cy="5797540"/>
          </a:xfrm>
          <a:prstGeom prst="rect">
            <a:avLst/>
          </a:prstGeom>
          <a:noFill/>
          <a:ln>
            <a:noFill/>
          </a:ln>
        </p:spPr>
      </p:pic>
    </p:spTree>
    <p:extLst>
      <p:ext uri="{BB962C8B-B14F-4D97-AF65-F5344CB8AC3E}">
        <p14:creationId xmlns:p14="http://schemas.microsoft.com/office/powerpoint/2010/main" val="3009248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in pain could be eased as revolutionary British software helps commuters  find space on packed carriages - Mirror Online">
            <a:extLst>
              <a:ext uri="{FF2B5EF4-FFF2-40B4-BE49-F238E27FC236}">
                <a16:creationId xmlns:a16="http://schemas.microsoft.com/office/drawing/2014/main" id="{8841ECE8-E62A-ED76-8799-6C0E58FDE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84" y="830056"/>
            <a:ext cx="7796832" cy="519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654861"/>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French train workers start strike to protest Macron reforms – DW –  04/03/2018">
            <a:extLst>
              <a:ext uri="{FF2B5EF4-FFF2-40B4-BE49-F238E27FC236}">
                <a16:creationId xmlns:a16="http://schemas.microsoft.com/office/drawing/2014/main" id="{17F4E7B1-C227-E832-B7A7-7BC1265AF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37" y="1092489"/>
            <a:ext cx="8312727" cy="467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238613"/>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ice Level Marks Mild Spicy And Hot Green And Red Chili Pepper Stock  Illustration - Download Image Now - iStock">
            <a:extLst>
              <a:ext uri="{FF2B5EF4-FFF2-40B4-BE49-F238E27FC236}">
                <a16:creationId xmlns:a16="http://schemas.microsoft.com/office/drawing/2014/main" id="{DB589260-2D0B-C643-A6C8-62DB46804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74" y="1239203"/>
            <a:ext cx="7053453" cy="4379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7839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Signifier</a:t>
            </a:r>
          </a:p>
        </p:txBody>
      </p:sp>
      <p:pic>
        <p:nvPicPr>
          <p:cNvPr id="4" name="Content Placeholder 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6493"/>
          <a:stretch/>
        </p:blipFill>
        <p:spPr>
          <a:xfrm>
            <a:off x="457200" y="3264768"/>
            <a:ext cx="8229600" cy="1676400"/>
          </a:xfrm>
        </p:spPr>
      </p:pic>
    </p:spTree>
    <p:extLst>
      <p:ext uri="{BB962C8B-B14F-4D97-AF65-F5344CB8AC3E}">
        <p14:creationId xmlns:p14="http://schemas.microsoft.com/office/powerpoint/2010/main" val="214107004"/>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Signifier</a:t>
            </a:r>
            <a:endParaRPr lang="id-ID" dirty="0"/>
          </a:p>
        </p:txBody>
      </p:sp>
      <p:pic>
        <p:nvPicPr>
          <p:cNvPr id="6" name="Content Placeholder 3">
            <a:extLst>
              <a:ext uri="{FF2B5EF4-FFF2-40B4-BE49-F238E27FC236}">
                <a16:creationId xmlns:a16="http://schemas.microsoft.com/office/drawing/2014/main" id="{E5A74017-33F2-BAF5-77C5-5C021DF589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1912" y="1933956"/>
            <a:ext cx="5980176" cy="2990088"/>
          </a:xfrm>
        </p:spPr>
      </p:pic>
    </p:spTree>
    <p:extLst>
      <p:ext uri="{BB962C8B-B14F-4D97-AF65-F5344CB8AC3E}">
        <p14:creationId xmlns:p14="http://schemas.microsoft.com/office/powerpoint/2010/main" val="911671690"/>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115033" y="692696"/>
            <a:ext cx="8913934" cy="4828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046636499"/>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oDelay64: Make &quot;Slide to Unlock&quot; text appear instantly on the Lock screen  - YouTube">
            <a:extLst>
              <a:ext uri="{FF2B5EF4-FFF2-40B4-BE49-F238E27FC236}">
                <a16:creationId xmlns:a16="http://schemas.microsoft.com/office/drawing/2014/main" id="{4E864A5D-F048-AAF2-42A1-D612ECF9A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37" y="1091046"/>
            <a:ext cx="8312727" cy="4675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377523"/>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xample of Add,Edit and Delete Record Using Codeigniter and MySQL -  Phpflow.com">
            <a:extLst>
              <a:ext uri="{FF2B5EF4-FFF2-40B4-BE49-F238E27FC236}">
                <a16:creationId xmlns:a16="http://schemas.microsoft.com/office/drawing/2014/main" id="{EE4313F8-FF10-FFDE-F317-242872768686}"/>
              </a:ext>
            </a:extLst>
          </p:cNvPr>
          <p:cNvPicPr>
            <a:picLocks noChangeAspect="1"/>
          </p:cNvPicPr>
          <p:nvPr/>
        </p:nvPicPr>
        <p:blipFill rotWithShape="1">
          <a:blip r:embed="rId2">
            <a:extLst>
              <a:ext uri="{28A0092B-C50C-407E-A947-70E740481C1C}">
                <a14:useLocalDpi xmlns:a14="http://schemas.microsoft.com/office/drawing/2010/main" val="0"/>
              </a:ext>
            </a:extLst>
          </a:blip>
          <a:srcRect l="67965" t="24691" r="19472" b="45191"/>
          <a:stretch/>
        </p:blipFill>
        <p:spPr bwMode="auto">
          <a:xfrm>
            <a:off x="2606332" y="973929"/>
            <a:ext cx="3931334" cy="491014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7123847"/>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id-ID" sz="4000" dirty="0"/>
          </a:p>
          <a:p>
            <a:pPr marL="0" indent="0" algn="ctr">
              <a:buNone/>
            </a:pPr>
            <a:r>
              <a:rPr lang="en-US" sz="11500" dirty="0"/>
              <a:t>Constraint</a:t>
            </a:r>
            <a:endParaRPr lang="id-ID" sz="80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287419795"/>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5390-7ACF-BC85-FAC1-86A2AB3F158D}"/>
              </a:ext>
            </a:extLst>
          </p:cNvPr>
          <p:cNvSpPr>
            <a:spLocks noGrp="1"/>
          </p:cNvSpPr>
          <p:nvPr>
            <p:ph type="title"/>
          </p:nvPr>
        </p:nvSpPr>
        <p:spPr/>
        <p:txBody>
          <a:bodyPr/>
          <a:lstStyle/>
          <a:p>
            <a:r>
              <a:rPr lang="en-US" dirty="0"/>
              <a:t>Constraint</a:t>
            </a:r>
          </a:p>
        </p:txBody>
      </p:sp>
      <p:sp>
        <p:nvSpPr>
          <p:cNvPr id="3" name="Content Placeholder 2">
            <a:extLst>
              <a:ext uri="{FF2B5EF4-FFF2-40B4-BE49-F238E27FC236}">
                <a16:creationId xmlns:a16="http://schemas.microsoft.com/office/drawing/2014/main" id="{1CEF8D95-C844-FED8-2EC3-4B05B6205D41}"/>
              </a:ext>
            </a:extLst>
          </p:cNvPr>
          <p:cNvSpPr>
            <a:spLocks noGrp="1"/>
          </p:cNvSpPr>
          <p:nvPr>
            <p:ph idx="1"/>
          </p:nvPr>
        </p:nvSpPr>
        <p:spPr/>
        <p:txBody>
          <a:bodyPr/>
          <a:lstStyle/>
          <a:p>
            <a:r>
              <a:rPr lang="en-US" dirty="0"/>
              <a:t>Signifier only communicate the affordances</a:t>
            </a:r>
          </a:p>
          <a:p>
            <a:r>
              <a:rPr lang="en-US" dirty="0"/>
              <a:t>But human can still make mistake, and signifier cannot prevent it</a:t>
            </a:r>
          </a:p>
        </p:txBody>
      </p:sp>
    </p:spTree>
    <p:extLst>
      <p:ext uri="{BB962C8B-B14F-4D97-AF65-F5344CB8AC3E}">
        <p14:creationId xmlns:p14="http://schemas.microsoft.com/office/powerpoint/2010/main" val="401312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G wall-mounted ON/OFF Air conditioner, Fast Cooling, Dual Sensing, Smart  Operation, Anti Corrosion Gold Fin™, Auto Restart, LED Indication | LG  Levant">
            <a:extLst>
              <a:ext uri="{FF2B5EF4-FFF2-40B4-BE49-F238E27FC236}">
                <a16:creationId xmlns:a16="http://schemas.microsoft.com/office/drawing/2014/main" id="{528B259B-0B12-FAD0-6F98-0D3694B6E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88" y="920349"/>
            <a:ext cx="7557025" cy="501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210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5390-7ACF-BC85-FAC1-86A2AB3F158D}"/>
              </a:ext>
            </a:extLst>
          </p:cNvPr>
          <p:cNvSpPr>
            <a:spLocks noGrp="1"/>
          </p:cNvSpPr>
          <p:nvPr>
            <p:ph type="title"/>
          </p:nvPr>
        </p:nvSpPr>
        <p:spPr/>
        <p:txBody>
          <a:bodyPr/>
          <a:lstStyle/>
          <a:p>
            <a:r>
              <a:rPr lang="en-US" dirty="0"/>
              <a:t>Constraint</a:t>
            </a:r>
          </a:p>
        </p:txBody>
      </p:sp>
      <p:sp>
        <p:nvSpPr>
          <p:cNvPr id="3" name="Content Placeholder 2">
            <a:extLst>
              <a:ext uri="{FF2B5EF4-FFF2-40B4-BE49-F238E27FC236}">
                <a16:creationId xmlns:a16="http://schemas.microsoft.com/office/drawing/2014/main" id="{1CEF8D95-C844-FED8-2EC3-4B05B6205D41}"/>
              </a:ext>
            </a:extLst>
          </p:cNvPr>
          <p:cNvSpPr>
            <a:spLocks noGrp="1"/>
          </p:cNvSpPr>
          <p:nvPr>
            <p:ph idx="1"/>
          </p:nvPr>
        </p:nvSpPr>
        <p:spPr/>
        <p:txBody>
          <a:bodyPr/>
          <a:lstStyle/>
          <a:p>
            <a:r>
              <a:rPr lang="en-US" dirty="0"/>
              <a:t>Constraint limit human action</a:t>
            </a:r>
          </a:p>
          <a:p>
            <a:r>
              <a:rPr lang="en-US" dirty="0"/>
              <a:t>Including action that leads to error</a:t>
            </a:r>
          </a:p>
        </p:txBody>
      </p:sp>
    </p:spTree>
    <p:extLst>
      <p:ext uri="{BB962C8B-B14F-4D97-AF65-F5344CB8AC3E}">
        <p14:creationId xmlns:p14="http://schemas.microsoft.com/office/powerpoint/2010/main" val="26762034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656914-D6C3-543F-67DE-F78AEF5E868E}"/>
              </a:ext>
            </a:extLst>
          </p:cNvPr>
          <p:cNvPicPr>
            <a:picLocks noGrp="1" noChangeAspect="1"/>
          </p:cNvPicPr>
          <p:nvPr>
            <p:ph idx="1"/>
          </p:nvPr>
        </p:nvPicPr>
        <p:blipFill>
          <a:blip r:embed="rId2"/>
          <a:stretch>
            <a:fillRect/>
          </a:stretch>
        </p:blipFill>
        <p:spPr>
          <a:xfrm>
            <a:off x="1152525" y="1609725"/>
            <a:ext cx="6838950" cy="3638550"/>
          </a:xfrm>
          <a:prstGeom prst="rect">
            <a:avLst/>
          </a:prstGeom>
        </p:spPr>
      </p:pic>
      <p:sp>
        <p:nvSpPr>
          <p:cNvPr id="7" name="Title 6">
            <a:extLst>
              <a:ext uri="{FF2B5EF4-FFF2-40B4-BE49-F238E27FC236}">
                <a16:creationId xmlns:a16="http://schemas.microsoft.com/office/drawing/2014/main" id="{30169FF7-9A7D-DF0F-A14B-321D5DF7173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78335691"/>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5949" y="897882"/>
            <a:ext cx="3252103" cy="5062236"/>
          </a:xfrm>
        </p:spPr>
      </p:pic>
      <p:sp>
        <p:nvSpPr>
          <p:cNvPr id="4" name="Title 3">
            <a:extLst>
              <a:ext uri="{FF2B5EF4-FFF2-40B4-BE49-F238E27FC236}">
                <a16:creationId xmlns:a16="http://schemas.microsoft.com/office/drawing/2014/main" id="{72B4C61E-F0B6-EBCD-0E42-AFD748D9081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04474680"/>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554" t="47156" r="19788" b="29877"/>
          <a:stretch/>
        </p:blipFill>
        <p:spPr bwMode="auto">
          <a:xfrm>
            <a:off x="470245" y="1514847"/>
            <a:ext cx="8203510" cy="382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289142"/>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69A1A7-8445-8E53-48DA-50FA170A5456}"/>
              </a:ext>
            </a:extLst>
          </p:cNvPr>
          <p:cNvSpPr>
            <a:spLocks noGrp="1"/>
          </p:cNvSpPr>
          <p:nvPr>
            <p:ph type="title"/>
          </p:nvPr>
        </p:nvSpPr>
        <p:spPr/>
        <p:txBody>
          <a:bodyPr/>
          <a:lstStyle/>
          <a:p>
            <a:endParaRPr lang="en-US"/>
          </a:p>
        </p:txBody>
      </p:sp>
      <p:pic>
        <p:nvPicPr>
          <p:cNvPr id="7" name="Content Placeholder 5">
            <a:extLst>
              <a:ext uri="{FF2B5EF4-FFF2-40B4-BE49-F238E27FC236}">
                <a16:creationId xmlns:a16="http://schemas.microsoft.com/office/drawing/2014/main" id="{9F368FEF-C7F0-0460-1997-8B9FBF016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31" y="530229"/>
            <a:ext cx="7754937" cy="5797540"/>
          </a:xfrm>
          <a:prstGeom prst="rect">
            <a:avLst/>
          </a:prstGeom>
        </p:spPr>
      </p:pic>
    </p:spTree>
    <p:extLst>
      <p:ext uri="{BB962C8B-B14F-4D97-AF65-F5344CB8AC3E}">
        <p14:creationId xmlns:p14="http://schemas.microsoft.com/office/powerpoint/2010/main" val="1199121552"/>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id-ID" sz="4000" dirty="0"/>
          </a:p>
          <a:p>
            <a:pPr marL="0" indent="0" algn="ctr">
              <a:buNone/>
            </a:pPr>
            <a:r>
              <a:rPr lang="en-US" sz="11500" dirty="0"/>
              <a:t>Feedback</a:t>
            </a:r>
            <a:endParaRPr lang="id-ID" sz="8000" dirty="0"/>
          </a:p>
        </p:txBody>
      </p:sp>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3411903308"/>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sp>
        <p:nvSpPr>
          <p:cNvPr id="3" name="Content Placeholder 2"/>
          <p:cNvSpPr>
            <a:spLocks noGrp="1"/>
          </p:cNvSpPr>
          <p:nvPr>
            <p:ph idx="1"/>
          </p:nvPr>
        </p:nvSpPr>
        <p:spPr/>
        <p:txBody>
          <a:bodyPr/>
          <a:lstStyle/>
          <a:p>
            <a:r>
              <a:rPr lang="en-US" dirty="0"/>
              <a:t>Feedback </a:t>
            </a:r>
            <a:r>
              <a:rPr lang="en-US" dirty="0">
                <a:sym typeface="Wingdings" panose="05000000000000000000" pitchFamily="2" charset="2"/>
              </a:rPr>
              <a:t> communicating the results of an action</a:t>
            </a:r>
            <a:endParaRPr lang="en-US" dirty="0"/>
          </a:p>
        </p:txBody>
      </p:sp>
    </p:spTree>
    <p:extLst>
      <p:ext uri="{BB962C8B-B14F-4D97-AF65-F5344CB8AC3E}">
        <p14:creationId xmlns:p14="http://schemas.microsoft.com/office/powerpoint/2010/main" val="3091466754"/>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5641" t="19553" r="44804" b="60893"/>
          <a:stretch/>
        </p:blipFill>
        <p:spPr bwMode="auto">
          <a:xfrm>
            <a:off x="1164796" y="3138444"/>
            <a:ext cx="6838920" cy="245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endParaRPr lang="en-US"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925" t="1770" r="27027" b="71794"/>
          <a:stretch/>
        </p:blipFill>
        <p:spPr bwMode="auto">
          <a:xfrm>
            <a:off x="340404" y="980728"/>
            <a:ext cx="8465780" cy="198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30991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p:cTn id="7" dur="500" fill="hold"/>
                                        <p:tgtEl>
                                          <p:spTgt spid="4099"/>
                                        </p:tgtEl>
                                        <p:attrNameLst>
                                          <p:attrName>ppt_w</p:attrName>
                                        </p:attrNameLst>
                                      </p:cBhvr>
                                      <p:tavLst>
                                        <p:tav tm="0">
                                          <p:val>
                                            <p:fltVal val="0"/>
                                          </p:val>
                                        </p:tav>
                                        <p:tav tm="100000">
                                          <p:val>
                                            <p:strVal val="#ppt_w"/>
                                          </p:val>
                                        </p:tav>
                                      </p:tavLst>
                                    </p:anim>
                                    <p:anim calcmode="lin" valueType="num">
                                      <p:cBhvr>
                                        <p:cTn id="8" dur="500" fill="hold"/>
                                        <p:tgtEl>
                                          <p:spTgt spid="4099"/>
                                        </p:tgtEl>
                                        <p:attrNameLst>
                                          <p:attrName>ppt_h</p:attrName>
                                        </p:attrNameLst>
                                      </p:cBhvr>
                                      <p:tavLst>
                                        <p:tav tm="0">
                                          <p:val>
                                            <p:fltVal val="0"/>
                                          </p:val>
                                        </p:tav>
                                        <p:tav tm="100000">
                                          <p:val>
                                            <p:strVal val="#ppt_h"/>
                                          </p:val>
                                        </p:tav>
                                      </p:tavLst>
                                    </p:anim>
                                    <p:animEffect transition="in" filter="fade">
                                      <p:cBhvr>
                                        <p:cTn id="9"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pic>
        <p:nvPicPr>
          <p:cNvPr id="4" name="Picture 3"/>
          <p:cNvPicPr>
            <a:picLocks noChangeAspect="1"/>
          </p:cNvPicPr>
          <p:nvPr/>
        </p:nvPicPr>
        <p:blipFill rotWithShape="1">
          <a:blip r:embed="rId2"/>
          <a:srcRect l="46293" t="36668" r="37802" b="41106"/>
          <a:stretch/>
        </p:blipFill>
        <p:spPr>
          <a:xfrm>
            <a:off x="2354154" y="1902429"/>
            <a:ext cx="4435693" cy="3485188"/>
          </a:xfrm>
          <a:prstGeom prst="rect">
            <a:avLst/>
          </a:prstGeom>
        </p:spPr>
      </p:pic>
    </p:spTree>
    <p:extLst>
      <p:ext uri="{BB962C8B-B14F-4D97-AF65-F5344CB8AC3E}">
        <p14:creationId xmlns:p14="http://schemas.microsoft.com/office/powerpoint/2010/main" val="755869125"/>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sp>
        <p:nvSpPr>
          <p:cNvPr id="3" name="Content Placeholder 2"/>
          <p:cNvSpPr>
            <a:spLocks noGrp="1"/>
          </p:cNvSpPr>
          <p:nvPr>
            <p:ph idx="1"/>
          </p:nvPr>
        </p:nvSpPr>
        <p:spPr/>
        <p:txBody>
          <a:bodyPr/>
          <a:lstStyle/>
          <a:p>
            <a:r>
              <a:rPr lang="en-US" dirty="0"/>
              <a:t>Good Feedback:</a:t>
            </a:r>
          </a:p>
          <a:p>
            <a:pPr lvl="1"/>
            <a:r>
              <a:rPr lang="en-US" dirty="0"/>
              <a:t>Must be perceivable</a:t>
            </a:r>
          </a:p>
          <a:p>
            <a:pPr lvl="1"/>
            <a:r>
              <a:rPr lang="en-US" dirty="0"/>
              <a:t>Must be understood</a:t>
            </a:r>
          </a:p>
          <a:p>
            <a:pPr lvl="1"/>
            <a:r>
              <a:rPr lang="en-US" dirty="0"/>
              <a:t>Immediate/Instant</a:t>
            </a:r>
          </a:p>
          <a:p>
            <a:pPr lvl="1"/>
            <a:r>
              <a:rPr lang="en-US" dirty="0"/>
              <a:t>Provides actual information about the system state</a:t>
            </a:r>
          </a:p>
          <a:p>
            <a:pPr lvl="1"/>
            <a:r>
              <a:rPr lang="en-US" dirty="0"/>
              <a:t>Shows if the action </a:t>
            </a:r>
            <a:r>
              <a:rPr lang="en-US" dirty="0">
                <a:solidFill>
                  <a:srgbClr val="00B050"/>
                </a:solidFill>
              </a:rPr>
              <a:t>Correct</a:t>
            </a:r>
            <a:r>
              <a:rPr lang="en-US" dirty="0"/>
              <a:t> or </a:t>
            </a:r>
            <a:r>
              <a:rPr lang="en-US" dirty="0">
                <a:solidFill>
                  <a:srgbClr val="FF0000"/>
                </a:solidFill>
              </a:rPr>
              <a:t>Wrong</a:t>
            </a:r>
          </a:p>
          <a:p>
            <a:endParaRPr lang="en-US" dirty="0"/>
          </a:p>
          <a:p>
            <a:pPr lvl="1"/>
            <a:endParaRPr lang="en-US" dirty="0"/>
          </a:p>
        </p:txBody>
      </p:sp>
    </p:spTree>
    <p:extLst>
      <p:ext uri="{BB962C8B-B14F-4D97-AF65-F5344CB8AC3E}">
        <p14:creationId xmlns:p14="http://schemas.microsoft.com/office/powerpoint/2010/main" val="35724960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6761</TotalTime>
  <Words>1363</Words>
  <Application>Microsoft Office PowerPoint</Application>
  <PresentationFormat>On-screen Show (4:3)</PresentationFormat>
  <Paragraphs>291</Paragraphs>
  <Slides>121</Slides>
  <Notes>21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121</vt:i4>
      </vt:variant>
    </vt:vector>
  </HeadingPairs>
  <TitlesOfParts>
    <vt:vector size="128" baseType="lpstr">
      <vt:lpstr>Arial</vt:lpstr>
      <vt:lpstr>Calibri</vt:lpstr>
      <vt:lpstr>Constantia</vt:lpstr>
      <vt:lpstr>Open Sans</vt:lpstr>
      <vt:lpstr>Times New Roman</vt:lpstr>
      <vt:lpstr>Wingdings 2</vt:lpstr>
      <vt:lpstr>Flow</vt:lpstr>
      <vt:lpstr>The future starts today, not tomorrow.</vt:lpstr>
      <vt:lpstr>Today</vt:lpstr>
      <vt:lpstr>Today Learning Outcome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Norman’s Principle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Norman’s Principle</vt:lpstr>
      <vt:lpstr>PowerPoint Presentation</vt:lpstr>
      <vt:lpstr>PowerPoint Presentation</vt:lpstr>
      <vt:lpstr>PowerPoint Presentation</vt:lpstr>
      <vt:lpstr> </vt:lpstr>
      <vt:lpstr>Conceptual Model</vt:lpstr>
      <vt:lpstr>Conceptual Model</vt:lpstr>
      <vt:lpstr>Conceptual Model</vt:lpstr>
      <vt:lpstr>Conceptual Model</vt:lpstr>
      <vt:lpstr>Conceptual Model</vt:lpstr>
      <vt:lpstr>Conceptual Model</vt:lpstr>
      <vt:lpstr>PowerPoint Presentation</vt:lpstr>
      <vt:lpstr>PowerPoint Presentation</vt:lpstr>
      <vt:lpstr>Discoverability</vt:lpstr>
      <vt:lpstr>PowerPoint Presentation</vt:lpstr>
      <vt:lpstr>PowerPoint Presentation</vt:lpstr>
      <vt:lpstr>PowerPoint Presentation</vt:lpstr>
      <vt:lpstr>PowerPoint Presentation</vt:lpstr>
      <vt:lpstr>PowerPoint Presentation</vt:lpstr>
      <vt:lpstr>PowerPoint Presentation</vt:lpstr>
      <vt:lpstr>Discoverability</vt:lpstr>
      <vt:lpstr>PowerPoint Presentation</vt:lpstr>
      <vt:lpstr>PowerPoint Presentation</vt:lpstr>
      <vt:lpstr>PowerPoint Presentation</vt:lpstr>
      <vt:lpstr>PowerPoint Presentation</vt:lpstr>
      <vt:lpstr>PowerPoint Presentation</vt:lpstr>
      <vt:lpstr>PowerPoint Presentation</vt:lpstr>
      <vt:lpstr>Affordance</vt:lpstr>
      <vt:lpstr>Affordance</vt:lpstr>
      <vt:lpstr>PowerPoint Presentation</vt:lpstr>
      <vt:lpstr>PowerPoint Presentation</vt:lpstr>
      <vt:lpstr>PowerPoint Presentation</vt:lpstr>
      <vt:lpstr>PowerPoint Presentation</vt:lpstr>
      <vt:lpstr>Affordance</vt:lpstr>
      <vt:lpstr>PowerPoint Presentation</vt:lpstr>
      <vt:lpstr>PowerPoint Presentation</vt:lpstr>
      <vt:lpstr>PowerPoint Presentation</vt:lpstr>
      <vt:lpstr>PowerPoint Presentation</vt:lpstr>
      <vt:lpstr>PowerPoint Presentation</vt:lpstr>
      <vt:lpstr>PowerPoint Presentation</vt:lpstr>
      <vt:lpstr>Affordance</vt:lpstr>
      <vt:lpstr>Affordance</vt:lpstr>
      <vt:lpstr>PowerPoint Presentation</vt:lpstr>
      <vt:lpstr>Affordance</vt:lpstr>
      <vt:lpstr>PowerPoint Presentation</vt:lpstr>
      <vt:lpstr>Signifier</vt:lpstr>
      <vt:lpstr>Signifier</vt:lpstr>
      <vt:lpstr>Signifier</vt:lpstr>
      <vt:lpstr>Signifier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Signifier</vt:lpstr>
      <vt:lpstr>Signifier</vt:lpstr>
      <vt:lpstr>PowerPoint Presentation</vt:lpstr>
      <vt:lpstr>PowerPoint Presentation</vt:lpstr>
      <vt:lpstr>PowerPoint Presentation</vt:lpstr>
      <vt:lpstr>PowerPoint Presentation</vt:lpstr>
      <vt:lpstr>Constraint</vt:lpstr>
      <vt:lpstr>Constraint</vt:lpstr>
      <vt:lpstr>PowerPoint Presentation</vt:lpstr>
      <vt:lpstr>PowerPoint Presentation</vt:lpstr>
      <vt:lpstr>Constraint</vt:lpstr>
      <vt:lpstr>PowerPoint Presentation</vt:lpstr>
      <vt:lpstr>PowerPoint Presentation</vt:lpstr>
      <vt:lpstr>Feedback</vt:lpstr>
      <vt:lpstr>PowerPoint Presentation</vt:lpstr>
      <vt:lpstr>Feedback</vt:lpstr>
      <vt:lpstr>Feedback</vt:lpstr>
      <vt:lpstr>Feedback</vt:lpstr>
      <vt:lpstr>Feedback</vt:lpstr>
      <vt:lpstr>Feedback</vt:lpstr>
      <vt:lpstr>Feedback</vt:lpstr>
      <vt:lpstr>Feedback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Human Computer Interaction</dc:title>
  <dc:creator>giga isnanda</dc:creator>
  <cp:lastModifiedBy>Reza Giga Isnanda, ST, M.Sc.</cp:lastModifiedBy>
  <cp:revision>2117</cp:revision>
  <dcterms:created xsi:type="dcterms:W3CDTF">2015-02-17T15:48:21Z</dcterms:created>
  <dcterms:modified xsi:type="dcterms:W3CDTF">2023-06-14T17:59:25Z</dcterms:modified>
</cp:coreProperties>
</file>